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638" r:id="rId2"/>
    <p:sldId id="657" r:id="rId3"/>
    <p:sldId id="774" r:id="rId4"/>
    <p:sldId id="775" r:id="rId5"/>
    <p:sldId id="776" r:id="rId6"/>
    <p:sldId id="777" r:id="rId7"/>
    <p:sldId id="778" r:id="rId8"/>
    <p:sldId id="676" r:id="rId9"/>
    <p:sldId id="801" r:id="rId10"/>
    <p:sldId id="803" r:id="rId11"/>
    <p:sldId id="795" r:id="rId12"/>
    <p:sldId id="796" r:id="rId13"/>
    <p:sldId id="799" r:id="rId14"/>
    <p:sldId id="745" r:id="rId15"/>
    <p:sldId id="680" r:id="rId16"/>
    <p:sldId id="751" r:id="rId17"/>
    <p:sldId id="683" r:id="rId18"/>
    <p:sldId id="779" r:id="rId19"/>
    <p:sldId id="684" r:id="rId20"/>
    <p:sldId id="805" r:id="rId21"/>
    <p:sldId id="806" r:id="rId22"/>
    <p:sldId id="804" r:id="rId23"/>
    <p:sldId id="685" r:id="rId24"/>
    <p:sldId id="752" r:id="rId25"/>
    <p:sldId id="807" r:id="rId26"/>
    <p:sldId id="692" r:id="rId27"/>
    <p:sldId id="763" r:id="rId28"/>
    <p:sldId id="707" r:id="rId29"/>
    <p:sldId id="694" r:id="rId30"/>
    <p:sldId id="809" r:id="rId31"/>
    <p:sldId id="786" r:id="rId32"/>
    <p:sldId id="697" r:id="rId33"/>
    <p:sldId id="808" r:id="rId34"/>
    <p:sldId id="698" r:id="rId35"/>
    <p:sldId id="701" r:id="rId36"/>
    <p:sldId id="702" r:id="rId37"/>
    <p:sldId id="703" r:id="rId38"/>
    <p:sldId id="759" r:id="rId39"/>
    <p:sldId id="704" r:id="rId40"/>
    <p:sldId id="708" r:id="rId41"/>
    <p:sldId id="709" r:id="rId42"/>
    <p:sldId id="710" r:id="rId43"/>
    <p:sldId id="761" r:id="rId44"/>
    <p:sldId id="712" r:id="rId45"/>
    <p:sldId id="781" r:id="rId46"/>
    <p:sldId id="782" r:id="rId47"/>
    <p:sldId id="810" r:id="rId48"/>
    <p:sldId id="811" r:id="rId49"/>
    <p:sldId id="783" r:id="rId50"/>
    <p:sldId id="784" r:id="rId51"/>
    <p:sldId id="785" r:id="rId52"/>
    <p:sldId id="787" r:id="rId53"/>
    <p:sldId id="788" r:id="rId54"/>
    <p:sldId id="792" r:id="rId55"/>
    <p:sldId id="713" r:id="rId56"/>
    <p:sldId id="760" r:id="rId57"/>
    <p:sldId id="812" r:id="rId58"/>
    <p:sldId id="746" r:id="rId59"/>
    <p:sldId id="714" r:id="rId60"/>
    <p:sldId id="715" r:id="rId61"/>
    <p:sldId id="758" r:id="rId62"/>
    <p:sldId id="716" r:id="rId63"/>
    <p:sldId id="717" r:id="rId64"/>
    <p:sldId id="749" r:id="rId65"/>
    <p:sldId id="750" r:id="rId66"/>
    <p:sldId id="718" r:id="rId67"/>
    <p:sldId id="719" r:id="rId68"/>
    <p:sldId id="720" r:id="rId69"/>
    <p:sldId id="721" r:id="rId70"/>
    <p:sldId id="742" r:id="rId71"/>
    <p:sldId id="722" r:id="rId72"/>
    <p:sldId id="723" r:id="rId73"/>
    <p:sldId id="724" r:id="rId74"/>
    <p:sldId id="725" r:id="rId75"/>
    <p:sldId id="726" r:id="rId76"/>
    <p:sldId id="727" r:id="rId77"/>
    <p:sldId id="728" r:id="rId78"/>
    <p:sldId id="729" r:id="rId79"/>
    <p:sldId id="730" r:id="rId80"/>
    <p:sldId id="731" r:id="rId81"/>
    <p:sldId id="732" r:id="rId82"/>
    <p:sldId id="733" r:id="rId83"/>
    <p:sldId id="734" r:id="rId84"/>
    <p:sldId id="735" r:id="rId85"/>
    <p:sldId id="736" r:id="rId86"/>
    <p:sldId id="737" r:id="rId87"/>
    <p:sldId id="738" r:id="rId88"/>
    <p:sldId id="739" r:id="rId89"/>
    <p:sldId id="762" r:id="rId90"/>
    <p:sldId id="740" r:id="rId91"/>
    <p:sldId id="753" r:id="rId92"/>
    <p:sldId id="771" r:id="rId93"/>
    <p:sldId id="772" r:id="rId94"/>
    <p:sldId id="773" r:id="rId95"/>
    <p:sldId id="770" r:id="rId96"/>
    <p:sldId id="754" r:id="rId97"/>
    <p:sldId id="755" r:id="rId98"/>
    <p:sldId id="757" r:id="rId99"/>
    <p:sldId id="764" r:id="rId100"/>
    <p:sldId id="766" r:id="rId101"/>
    <p:sldId id="765" r:id="rId102"/>
    <p:sldId id="769" r:id="rId103"/>
    <p:sldId id="767" r:id="rId104"/>
    <p:sldId id="756" r:id="rId105"/>
    <p:sldId id="768" r:id="rId106"/>
    <p:sldId id="741" r:id="rId107"/>
    <p:sldId id="793" r:id="rId108"/>
    <p:sldId id="794" r:id="rId109"/>
    <p:sldId id="791" r:id="rId110"/>
    <p:sldId id="790" r:id="rId111"/>
    <p:sldId id="789" r:id="rId1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84018" autoAdjust="0"/>
  </p:normalViewPr>
  <p:slideViewPr>
    <p:cSldViewPr>
      <p:cViewPr varScale="1">
        <p:scale>
          <a:sx n="51" d="100"/>
          <a:sy n="51" d="100"/>
        </p:scale>
        <p:origin x="16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D7934-CBEF-4634-8B1D-83F5085C3BB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29CE4F-7684-4529-8E81-B5F7AD71A2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U</a:t>
          </a:r>
          <a:r>
            <a:rPr lang="pt-BR" b="0" i="0"/>
            <a:t>m framework para gerenciamento de projetos, com ênfase inicial no desenvolvimento de software.</a:t>
          </a:r>
          <a:endParaRPr lang="en-US"/>
        </a:p>
      </dgm:t>
    </dgm:pt>
    <dgm:pt modelId="{366B46B4-452B-4F4E-9A20-B6BDE2FB7692}" type="parTrans" cxnId="{3D16FAC9-C5ED-401F-BD37-072825EB7F8D}">
      <dgm:prSet/>
      <dgm:spPr/>
      <dgm:t>
        <a:bodyPr/>
        <a:lstStyle/>
        <a:p>
          <a:endParaRPr lang="en-US"/>
        </a:p>
      </dgm:t>
    </dgm:pt>
    <dgm:pt modelId="{D5F35613-A6BA-4086-90BC-CDE3245CA3FD}" type="sibTrans" cxnId="{3D16FAC9-C5ED-401F-BD37-072825EB7F8D}">
      <dgm:prSet/>
      <dgm:spPr/>
      <dgm:t>
        <a:bodyPr/>
        <a:lstStyle/>
        <a:p>
          <a:endParaRPr lang="en-US"/>
        </a:p>
      </dgm:t>
    </dgm:pt>
    <dgm:pt modelId="{26A7F5F8-94C0-4632-A490-CB943C5C91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Um método de trabalho realizado a partir de pequenos ciclos de atividades dentro de um projeto. Cada ciclo de atividade é planejado previamente e se chama Sprint,</a:t>
          </a:r>
          <a:endParaRPr lang="en-US"/>
        </a:p>
      </dgm:t>
    </dgm:pt>
    <dgm:pt modelId="{9F153274-F7C9-4B06-84F9-589319EAA7CB}" type="parTrans" cxnId="{6AB81620-D485-41BD-A979-ECF5F5D4A5CA}">
      <dgm:prSet/>
      <dgm:spPr/>
      <dgm:t>
        <a:bodyPr/>
        <a:lstStyle/>
        <a:p>
          <a:endParaRPr lang="en-US"/>
        </a:p>
      </dgm:t>
    </dgm:pt>
    <dgm:pt modelId="{170F5096-C5C6-4066-864E-38B9CC2427E8}" type="sibTrans" cxnId="{6AB81620-D485-41BD-A979-ECF5F5D4A5CA}">
      <dgm:prSet/>
      <dgm:spPr/>
      <dgm:t>
        <a:bodyPr/>
        <a:lstStyle/>
        <a:p>
          <a:endParaRPr lang="en-US"/>
        </a:p>
      </dgm:t>
    </dgm:pt>
    <dgm:pt modelId="{2CE0A337-21D2-4241-8A9F-E93D66AAC7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Permite controlar de forma eficaz e eficiente o trabalho, potencializando as equipes que trabalham em prol de um objetivo em comum.</a:t>
          </a:r>
          <a:endParaRPr lang="en-US"/>
        </a:p>
      </dgm:t>
    </dgm:pt>
    <dgm:pt modelId="{3EFFFA2C-E1E1-4CA9-AFE9-377F8D00AA48}" type="parTrans" cxnId="{0D3E2C42-894A-4A2B-B6E3-2076D7F23A8B}">
      <dgm:prSet/>
      <dgm:spPr/>
      <dgm:t>
        <a:bodyPr/>
        <a:lstStyle/>
        <a:p>
          <a:endParaRPr lang="en-US"/>
        </a:p>
      </dgm:t>
    </dgm:pt>
    <dgm:pt modelId="{E68A429B-499F-49DC-9DB4-07534FDD6C4A}" type="sibTrans" cxnId="{0D3E2C42-894A-4A2B-B6E3-2076D7F23A8B}">
      <dgm:prSet/>
      <dgm:spPr/>
      <dgm:t>
        <a:bodyPr/>
        <a:lstStyle/>
        <a:p>
          <a:endParaRPr lang="en-US"/>
        </a:p>
      </dgm:t>
    </dgm:pt>
    <dgm:pt modelId="{849F6FAF-BA70-4FC7-BCC0-A1E5312CEC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0" i="0"/>
            <a:t>Usado em p</a:t>
          </a:r>
          <a:r>
            <a:rPr lang="pt-BR"/>
            <a:t>rojetos complexos, em que não se conhece todas as etapas ou necessidades.</a:t>
          </a:r>
          <a:endParaRPr lang="en-US"/>
        </a:p>
      </dgm:t>
    </dgm:pt>
    <dgm:pt modelId="{400257DE-A68F-4FB9-BCD5-F416FCDBEF99}" type="parTrans" cxnId="{884EC289-249C-4C08-BF70-41E6E7F49173}">
      <dgm:prSet/>
      <dgm:spPr/>
      <dgm:t>
        <a:bodyPr/>
        <a:lstStyle/>
        <a:p>
          <a:endParaRPr lang="en-US"/>
        </a:p>
      </dgm:t>
    </dgm:pt>
    <dgm:pt modelId="{C33159E4-C953-4127-946F-C3D207A0D6C3}" type="sibTrans" cxnId="{884EC289-249C-4C08-BF70-41E6E7F49173}">
      <dgm:prSet/>
      <dgm:spPr/>
      <dgm:t>
        <a:bodyPr/>
        <a:lstStyle/>
        <a:p>
          <a:endParaRPr lang="en-US"/>
        </a:p>
      </dgm:t>
    </dgm:pt>
    <dgm:pt modelId="{0F91A471-7C4F-4BC7-A5AF-F97BDCDD4ADE}" type="pres">
      <dgm:prSet presAssocID="{04CD7934-CBEF-4634-8B1D-83F5085C3BBE}" presName="root" presStyleCnt="0">
        <dgm:presLayoutVars>
          <dgm:dir/>
          <dgm:resizeHandles val="exact"/>
        </dgm:presLayoutVars>
      </dgm:prSet>
      <dgm:spPr/>
    </dgm:pt>
    <dgm:pt modelId="{903898D4-45AD-4168-AB09-D4496B63567D}" type="pres">
      <dgm:prSet presAssocID="{5C29CE4F-7684-4529-8E81-B5F7AD71A2A3}" presName="compNode" presStyleCnt="0"/>
      <dgm:spPr/>
    </dgm:pt>
    <dgm:pt modelId="{4FC15E9D-7785-45FB-8B2F-CD9BAEF8D0EF}" type="pres">
      <dgm:prSet presAssocID="{5C29CE4F-7684-4529-8E81-B5F7AD71A2A3}" presName="iconBgRect" presStyleLbl="bgShp" presStyleIdx="0" presStyleCnt="4"/>
      <dgm:spPr/>
    </dgm:pt>
    <dgm:pt modelId="{5D2A30F0-DF14-4611-B25E-136AF21DC3F9}" type="pres">
      <dgm:prSet presAssocID="{5C29CE4F-7684-4529-8E81-B5F7AD71A2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E74E1A7-FDE8-4C74-9D42-E5DB905389BB}" type="pres">
      <dgm:prSet presAssocID="{5C29CE4F-7684-4529-8E81-B5F7AD71A2A3}" presName="spaceRect" presStyleCnt="0"/>
      <dgm:spPr/>
    </dgm:pt>
    <dgm:pt modelId="{102051FF-C193-4B33-AC6C-D41A0464CCDB}" type="pres">
      <dgm:prSet presAssocID="{5C29CE4F-7684-4529-8E81-B5F7AD71A2A3}" presName="textRect" presStyleLbl="revTx" presStyleIdx="0" presStyleCnt="4">
        <dgm:presLayoutVars>
          <dgm:chMax val="1"/>
          <dgm:chPref val="1"/>
        </dgm:presLayoutVars>
      </dgm:prSet>
      <dgm:spPr/>
    </dgm:pt>
    <dgm:pt modelId="{FF73613C-F39E-4FB0-A325-671854B6CEA4}" type="pres">
      <dgm:prSet presAssocID="{D5F35613-A6BA-4086-90BC-CDE3245CA3FD}" presName="sibTrans" presStyleCnt="0"/>
      <dgm:spPr/>
    </dgm:pt>
    <dgm:pt modelId="{8C06B6E9-2446-4C1E-A351-29D7707D771E}" type="pres">
      <dgm:prSet presAssocID="{26A7F5F8-94C0-4632-A490-CB943C5C914F}" presName="compNode" presStyleCnt="0"/>
      <dgm:spPr/>
    </dgm:pt>
    <dgm:pt modelId="{BA146D68-475D-4184-8D4A-5A454E0E46A9}" type="pres">
      <dgm:prSet presAssocID="{26A7F5F8-94C0-4632-A490-CB943C5C914F}" presName="iconBgRect" presStyleLbl="bgShp" presStyleIdx="1" presStyleCnt="4"/>
      <dgm:spPr/>
    </dgm:pt>
    <dgm:pt modelId="{119E4BCE-721B-40E7-B954-28FE75930234}" type="pres">
      <dgm:prSet presAssocID="{26A7F5F8-94C0-4632-A490-CB943C5C91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A09BB167-D95F-4AE0-8256-7403B5D50FCD}" type="pres">
      <dgm:prSet presAssocID="{26A7F5F8-94C0-4632-A490-CB943C5C914F}" presName="spaceRect" presStyleCnt="0"/>
      <dgm:spPr/>
    </dgm:pt>
    <dgm:pt modelId="{14C5B4C6-5907-4875-9E1E-70D6AB7CDDD2}" type="pres">
      <dgm:prSet presAssocID="{26A7F5F8-94C0-4632-A490-CB943C5C914F}" presName="textRect" presStyleLbl="revTx" presStyleIdx="1" presStyleCnt="4">
        <dgm:presLayoutVars>
          <dgm:chMax val="1"/>
          <dgm:chPref val="1"/>
        </dgm:presLayoutVars>
      </dgm:prSet>
      <dgm:spPr/>
    </dgm:pt>
    <dgm:pt modelId="{E8087C60-6581-4C47-BAA2-56615D70EA55}" type="pres">
      <dgm:prSet presAssocID="{170F5096-C5C6-4066-864E-38B9CC2427E8}" presName="sibTrans" presStyleCnt="0"/>
      <dgm:spPr/>
    </dgm:pt>
    <dgm:pt modelId="{0E794719-292E-4FBB-A601-234B41F04547}" type="pres">
      <dgm:prSet presAssocID="{2CE0A337-21D2-4241-8A9F-E93D66AAC7CE}" presName="compNode" presStyleCnt="0"/>
      <dgm:spPr/>
    </dgm:pt>
    <dgm:pt modelId="{71E1FCA2-D7FF-4390-999D-60FF4812AF73}" type="pres">
      <dgm:prSet presAssocID="{2CE0A337-21D2-4241-8A9F-E93D66AAC7CE}" presName="iconBgRect" presStyleLbl="bgShp" presStyleIdx="2" presStyleCnt="4"/>
      <dgm:spPr/>
    </dgm:pt>
    <dgm:pt modelId="{563621CD-C2FD-4151-B8DE-D5965810BAF5}" type="pres">
      <dgm:prSet presAssocID="{2CE0A337-21D2-4241-8A9F-E93D66AAC7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CC7A93-4F6B-4EF5-BDF7-108BF91A1417}" type="pres">
      <dgm:prSet presAssocID="{2CE0A337-21D2-4241-8A9F-E93D66AAC7CE}" presName="spaceRect" presStyleCnt="0"/>
      <dgm:spPr/>
    </dgm:pt>
    <dgm:pt modelId="{CDDE7401-B313-4DB5-8C66-116D71DBD2A3}" type="pres">
      <dgm:prSet presAssocID="{2CE0A337-21D2-4241-8A9F-E93D66AAC7CE}" presName="textRect" presStyleLbl="revTx" presStyleIdx="2" presStyleCnt="4">
        <dgm:presLayoutVars>
          <dgm:chMax val="1"/>
          <dgm:chPref val="1"/>
        </dgm:presLayoutVars>
      </dgm:prSet>
      <dgm:spPr/>
    </dgm:pt>
    <dgm:pt modelId="{E89523E0-2E39-465B-98FA-443F1070A691}" type="pres">
      <dgm:prSet presAssocID="{E68A429B-499F-49DC-9DB4-07534FDD6C4A}" presName="sibTrans" presStyleCnt="0"/>
      <dgm:spPr/>
    </dgm:pt>
    <dgm:pt modelId="{18D54A4F-49FE-4475-96AF-48266F94A364}" type="pres">
      <dgm:prSet presAssocID="{849F6FAF-BA70-4FC7-BCC0-A1E5312CEC11}" presName="compNode" presStyleCnt="0"/>
      <dgm:spPr/>
    </dgm:pt>
    <dgm:pt modelId="{B57D55F6-6D3F-4D8D-8857-CBCA9199E09E}" type="pres">
      <dgm:prSet presAssocID="{849F6FAF-BA70-4FC7-BCC0-A1E5312CEC11}" presName="iconBgRect" presStyleLbl="bgShp" presStyleIdx="3" presStyleCnt="4"/>
      <dgm:spPr/>
    </dgm:pt>
    <dgm:pt modelId="{54B0AA30-2491-4280-8C77-AF47CF3EBB3F}" type="pres">
      <dgm:prSet presAssocID="{849F6FAF-BA70-4FC7-BCC0-A1E5312CEC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A6A825-8CFA-4504-9980-EECAF007CC95}" type="pres">
      <dgm:prSet presAssocID="{849F6FAF-BA70-4FC7-BCC0-A1E5312CEC11}" presName="spaceRect" presStyleCnt="0"/>
      <dgm:spPr/>
    </dgm:pt>
    <dgm:pt modelId="{F05A7988-2111-4F45-85B6-4B76068A0363}" type="pres">
      <dgm:prSet presAssocID="{849F6FAF-BA70-4FC7-BCC0-A1E5312CEC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B81620-D485-41BD-A979-ECF5F5D4A5CA}" srcId="{04CD7934-CBEF-4634-8B1D-83F5085C3BBE}" destId="{26A7F5F8-94C0-4632-A490-CB943C5C914F}" srcOrd="1" destOrd="0" parTransId="{9F153274-F7C9-4B06-84F9-589319EAA7CB}" sibTransId="{170F5096-C5C6-4066-864E-38B9CC2427E8}"/>
    <dgm:cxn modelId="{0D3E2C42-894A-4A2B-B6E3-2076D7F23A8B}" srcId="{04CD7934-CBEF-4634-8B1D-83F5085C3BBE}" destId="{2CE0A337-21D2-4241-8A9F-E93D66AAC7CE}" srcOrd="2" destOrd="0" parTransId="{3EFFFA2C-E1E1-4CA9-AFE9-377F8D00AA48}" sibTransId="{E68A429B-499F-49DC-9DB4-07534FDD6C4A}"/>
    <dgm:cxn modelId="{C4A00C6A-3578-4EDD-8E06-7AF5D1D712B5}" type="presOf" srcId="{2CE0A337-21D2-4241-8A9F-E93D66AAC7CE}" destId="{CDDE7401-B313-4DB5-8C66-116D71DBD2A3}" srcOrd="0" destOrd="0" presId="urn:microsoft.com/office/officeart/2018/5/layout/IconCircleLabelList"/>
    <dgm:cxn modelId="{2BCC3E86-978F-49F9-A555-087423E222A9}" type="presOf" srcId="{04CD7934-CBEF-4634-8B1D-83F5085C3BBE}" destId="{0F91A471-7C4F-4BC7-A5AF-F97BDCDD4ADE}" srcOrd="0" destOrd="0" presId="urn:microsoft.com/office/officeart/2018/5/layout/IconCircleLabelList"/>
    <dgm:cxn modelId="{884EC289-249C-4C08-BF70-41E6E7F49173}" srcId="{04CD7934-CBEF-4634-8B1D-83F5085C3BBE}" destId="{849F6FAF-BA70-4FC7-BCC0-A1E5312CEC11}" srcOrd="3" destOrd="0" parTransId="{400257DE-A68F-4FB9-BCD5-F416FCDBEF99}" sibTransId="{C33159E4-C953-4127-946F-C3D207A0D6C3}"/>
    <dgm:cxn modelId="{FE901EB6-C533-445F-9800-E19B9E58C4AA}" type="presOf" srcId="{26A7F5F8-94C0-4632-A490-CB943C5C914F}" destId="{14C5B4C6-5907-4875-9E1E-70D6AB7CDDD2}" srcOrd="0" destOrd="0" presId="urn:microsoft.com/office/officeart/2018/5/layout/IconCircleLabelList"/>
    <dgm:cxn modelId="{3D16FAC9-C5ED-401F-BD37-072825EB7F8D}" srcId="{04CD7934-CBEF-4634-8B1D-83F5085C3BBE}" destId="{5C29CE4F-7684-4529-8E81-B5F7AD71A2A3}" srcOrd="0" destOrd="0" parTransId="{366B46B4-452B-4F4E-9A20-B6BDE2FB7692}" sibTransId="{D5F35613-A6BA-4086-90BC-CDE3245CA3FD}"/>
    <dgm:cxn modelId="{F96693DD-173E-425A-8D2B-A4381800217D}" type="presOf" srcId="{849F6FAF-BA70-4FC7-BCC0-A1E5312CEC11}" destId="{F05A7988-2111-4F45-85B6-4B76068A0363}" srcOrd="0" destOrd="0" presId="urn:microsoft.com/office/officeart/2018/5/layout/IconCircleLabelList"/>
    <dgm:cxn modelId="{1E09A9EC-5E8D-4739-B43B-6A6370913CDD}" type="presOf" srcId="{5C29CE4F-7684-4529-8E81-B5F7AD71A2A3}" destId="{102051FF-C193-4B33-AC6C-D41A0464CCDB}" srcOrd="0" destOrd="0" presId="urn:microsoft.com/office/officeart/2018/5/layout/IconCircleLabelList"/>
    <dgm:cxn modelId="{DB3E8FAF-F171-4DC4-9D4B-2B48109651AD}" type="presParOf" srcId="{0F91A471-7C4F-4BC7-A5AF-F97BDCDD4ADE}" destId="{903898D4-45AD-4168-AB09-D4496B63567D}" srcOrd="0" destOrd="0" presId="urn:microsoft.com/office/officeart/2018/5/layout/IconCircleLabelList"/>
    <dgm:cxn modelId="{8EFA4BFB-CB65-4117-B381-F1F41DD09363}" type="presParOf" srcId="{903898D4-45AD-4168-AB09-D4496B63567D}" destId="{4FC15E9D-7785-45FB-8B2F-CD9BAEF8D0EF}" srcOrd="0" destOrd="0" presId="urn:microsoft.com/office/officeart/2018/5/layout/IconCircleLabelList"/>
    <dgm:cxn modelId="{160418CC-26ED-45CF-90E5-A184AD765D99}" type="presParOf" srcId="{903898D4-45AD-4168-AB09-D4496B63567D}" destId="{5D2A30F0-DF14-4611-B25E-136AF21DC3F9}" srcOrd="1" destOrd="0" presId="urn:microsoft.com/office/officeart/2018/5/layout/IconCircleLabelList"/>
    <dgm:cxn modelId="{B8D68100-609A-4685-BEEE-80931B3FCAFE}" type="presParOf" srcId="{903898D4-45AD-4168-AB09-D4496B63567D}" destId="{1E74E1A7-FDE8-4C74-9D42-E5DB905389BB}" srcOrd="2" destOrd="0" presId="urn:microsoft.com/office/officeart/2018/5/layout/IconCircleLabelList"/>
    <dgm:cxn modelId="{5E3CA222-6FED-483C-9EAD-F0E33E09D1B4}" type="presParOf" srcId="{903898D4-45AD-4168-AB09-D4496B63567D}" destId="{102051FF-C193-4B33-AC6C-D41A0464CCDB}" srcOrd="3" destOrd="0" presId="urn:microsoft.com/office/officeart/2018/5/layout/IconCircleLabelList"/>
    <dgm:cxn modelId="{2D10E915-A07C-4D37-AF2C-91723AECFEA8}" type="presParOf" srcId="{0F91A471-7C4F-4BC7-A5AF-F97BDCDD4ADE}" destId="{FF73613C-F39E-4FB0-A325-671854B6CEA4}" srcOrd="1" destOrd="0" presId="urn:microsoft.com/office/officeart/2018/5/layout/IconCircleLabelList"/>
    <dgm:cxn modelId="{F966A359-828F-45DA-8524-3AC1929DD5CF}" type="presParOf" srcId="{0F91A471-7C4F-4BC7-A5AF-F97BDCDD4ADE}" destId="{8C06B6E9-2446-4C1E-A351-29D7707D771E}" srcOrd="2" destOrd="0" presId="urn:microsoft.com/office/officeart/2018/5/layout/IconCircleLabelList"/>
    <dgm:cxn modelId="{94F68982-3A84-4746-89C3-568687AB55CE}" type="presParOf" srcId="{8C06B6E9-2446-4C1E-A351-29D7707D771E}" destId="{BA146D68-475D-4184-8D4A-5A454E0E46A9}" srcOrd="0" destOrd="0" presId="urn:microsoft.com/office/officeart/2018/5/layout/IconCircleLabelList"/>
    <dgm:cxn modelId="{44995443-DE8D-4B1E-80EB-9A72662186A9}" type="presParOf" srcId="{8C06B6E9-2446-4C1E-A351-29D7707D771E}" destId="{119E4BCE-721B-40E7-B954-28FE75930234}" srcOrd="1" destOrd="0" presId="urn:microsoft.com/office/officeart/2018/5/layout/IconCircleLabelList"/>
    <dgm:cxn modelId="{4AFA56B7-3F82-43C8-92FA-65753B6531AA}" type="presParOf" srcId="{8C06B6E9-2446-4C1E-A351-29D7707D771E}" destId="{A09BB167-D95F-4AE0-8256-7403B5D50FCD}" srcOrd="2" destOrd="0" presId="urn:microsoft.com/office/officeart/2018/5/layout/IconCircleLabelList"/>
    <dgm:cxn modelId="{B0103540-C3F7-49E4-8610-96F9471CDFB1}" type="presParOf" srcId="{8C06B6E9-2446-4C1E-A351-29D7707D771E}" destId="{14C5B4C6-5907-4875-9E1E-70D6AB7CDDD2}" srcOrd="3" destOrd="0" presId="urn:microsoft.com/office/officeart/2018/5/layout/IconCircleLabelList"/>
    <dgm:cxn modelId="{F5D3488E-52A3-462E-9476-E5F1649EEAA6}" type="presParOf" srcId="{0F91A471-7C4F-4BC7-A5AF-F97BDCDD4ADE}" destId="{E8087C60-6581-4C47-BAA2-56615D70EA55}" srcOrd="3" destOrd="0" presId="urn:microsoft.com/office/officeart/2018/5/layout/IconCircleLabelList"/>
    <dgm:cxn modelId="{B2A4ED36-75D4-4696-B542-9DEC9EC292B5}" type="presParOf" srcId="{0F91A471-7C4F-4BC7-A5AF-F97BDCDD4ADE}" destId="{0E794719-292E-4FBB-A601-234B41F04547}" srcOrd="4" destOrd="0" presId="urn:microsoft.com/office/officeart/2018/5/layout/IconCircleLabelList"/>
    <dgm:cxn modelId="{449AB39F-F1EC-4290-B15D-A9A7DAA7FF4E}" type="presParOf" srcId="{0E794719-292E-4FBB-A601-234B41F04547}" destId="{71E1FCA2-D7FF-4390-999D-60FF4812AF73}" srcOrd="0" destOrd="0" presId="urn:microsoft.com/office/officeart/2018/5/layout/IconCircleLabelList"/>
    <dgm:cxn modelId="{0A1A4B06-0683-432B-BB8D-F4F631A928DB}" type="presParOf" srcId="{0E794719-292E-4FBB-A601-234B41F04547}" destId="{563621CD-C2FD-4151-B8DE-D5965810BAF5}" srcOrd="1" destOrd="0" presId="urn:microsoft.com/office/officeart/2018/5/layout/IconCircleLabelList"/>
    <dgm:cxn modelId="{C3988BCB-9B98-40BA-B436-7FFBBA818CF7}" type="presParOf" srcId="{0E794719-292E-4FBB-A601-234B41F04547}" destId="{B8CC7A93-4F6B-4EF5-BDF7-108BF91A1417}" srcOrd="2" destOrd="0" presId="urn:microsoft.com/office/officeart/2018/5/layout/IconCircleLabelList"/>
    <dgm:cxn modelId="{5CADFFAD-5A1D-489C-A7E9-63B62EA1378F}" type="presParOf" srcId="{0E794719-292E-4FBB-A601-234B41F04547}" destId="{CDDE7401-B313-4DB5-8C66-116D71DBD2A3}" srcOrd="3" destOrd="0" presId="urn:microsoft.com/office/officeart/2018/5/layout/IconCircleLabelList"/>
    <dgm:cxn modelId="{A35252D3-4CE7-40E5-8F98-5514021F8749}" type="presParOf" srcId="{0F91A471-7C4F-4BC7-A5AF-F97BDCDD4ADE}" destId="{E89523E0-2E39-465B-98FA-443F1070A691}" srcOrd="5" destOrd="0" presId="urn:microsoft.com/office/officeart/2018/5/layout/IconCircleLabelList"/>
    <dgm:cxn modelId="{13F7D5BF-A2FA-4877-8FF2-0CD4FA00BB4D}" type="presParOf" srcId="{0F91A471-7C4F-4BC7-A5AF-F97BDCDD4ADE}" destId="{18D54A4F-49FE-4475-96AF-48266F94A364}" srcOrd="6" destOrd="0" presId="urn:microsoft.com/office/officeart/2018/5/layout/IconCircleLabelList"/>
    <dgm:cxn modelId="{3D95187F-53B2-4349-8019-4D716787C127}" type="presParOf" srcId="{18D54A4F-49FE-4475-96AF-48266F94A364}" destId="{B57D55F6-6D3F-4D8D-8857-CBCA9199E09E}" srcOrd="0" destOrd="0" presId="urn:microsoft.com/office/officeart/2018/5/layout/IconCircleLabelList"/>
    <dgm:cxn modelId="{C3CE4CA4-EE7E-4C93-B4BE-8F77907EFCCD}" type="presParOf" srcId="{18D54A4F-49FE-4475-96AF-48266F94A364}" destId="{54B0AA30-2491-4280-8C77-AF47CF3EBB3F}" srcOrd="1" destOrd="0" presId="urn:microsoft.com/office/officeart/2018/5/layout/IconCircleLabelList"/>
    <dgm:cxn modelId="{EB6C4E8A-5771-4764-A923-4D7892EA07B7}" type="presParOf" srcId="{18D54A4F-49FE-4475-96AF-48266F94A364}" destId="{CFA6A825-8CFA-4504-9980-EECAF007CC95}" srcOrd="2" destOrd="0" presId="urn:microsoft.com/office/officeart/2018/5/layout/IconCircleLabelList"/>
    <dgm:cxn modelId="{B6810466-59C8-44C6-8D66-048352102505}" type="presParOf" srcId="{18D54A4F-49FE-4475-96AF-48266F94A364}" destId="{F05A7988-2111-4F45-85B6-4B76068A03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15E9D-7785-45FB-8B2F-CD9BAEF8D0EF}">
      <dsp:nvSpPr>
        <dsp:cNvPr id="0" name=""/>
        <dsp:cNvSpPr/>
      </dsp:nvSpPr>
      <dsp:spPr>
        <a:xfrm>
          <a:off x="344334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A30F0-DF14-4611-B25E-136AF21DC3F9}">
      <dsp:nvSpPr>
        <dsp:cNvPr id="0" name=""/>
        <dsp:cNvSpPr/>
      </dsp:nvSpPr>
      <dsp:spPr>
        <a:xfrm>
          <a:off x="571707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051FF-C193-4B33-AC6C-D41A0464CCDB}">
      <dsp:nvSpPr>
        <dsp:cNvPr id="0" name=""/>
        <dsp:cNvSpPr/>
      </dsp:nvSpPr>
      <dsp:spPr>
        <a:xfrm>
          <a:off x="3274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U</a:t>
          </a:r>
          <a:r>
            <a:rPr lang="pt-BR" sz="1100" b="0" i="0" kern="1200"/>
            <a:t>m framework para gerenciamento de projetos, com ênfase inicial no desenvolvimento de software.</a:t>
          </a:r>
          <a:endParaRPr lang="en-US" sz="1100" kern="1200"/>
        </a:p>
      </dsp:txBody>
      <dsp:txXfrm>
        <a:off x="3274" y="2729268"/>
        <a:ext cx="1749023" cy="1351393"/>
      </dsp:txXfrm>
    </dsp:sp>
    <dsp:sp modelId="{BA146D68-475D-4184-8D4A-5A454E0E46A9}">
      <dsp:nvSpPr>
        <dsp:cNvPr id="0" name=""/>
        <dsp:cNvSpPr/>
      </dsp:nvSpPr>
      <dsp:spPr>
        <a:xfrm>
          <a:off x="2399436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E4BCE-721B-40E7-B954-28FE75930234}">
      <dsp:nvSpPr>
        <dsp:cNvPr id="0" name=""/>
        <dsp:cNvSpPr/>
      </dsp:nvSpPr>
      <dsp:spPr>
        <a:xfrm>
          <a:off x="2626809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5B4C6-5907-4875-9E1E-70D6AB7CDDD2}">
      <dsp:nvSpPr>
        <dsp:cNvPr id="0" name=""/>
        <dsp:cNvSpPr/>
      </dsp:nvSpPr>
      <dsp:spPr>
        <a:xfrm>
          <a:off x="2058377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Um método de trabalho realizado a partir de pequenos ciclos de atividades dentro de um projeto. Cada ciclo de atividade é planejado previamente e se chama Sprint,</a:t>
          </a:r>
          <a:endParaRPr lang="en-US" sz="1100" kern="1200"/>
        </a:p>
      </dsp:txBody>
      <dsp:txXfrm>
        <a:off x="2058377" y="2729268"/>
        <a:ext cx="1749023" cy="1351393"/>
      </dsp:txXfrm>
    </dsp:sp>
    <dsp:sp modelId="{71E1FCA2-D7FF-4390-999D-60FF4812AF73}">
      <dsp:nvSpPr>
        <dsp:cNvPr id="0" name=""/>
        <dsp:cNvSpPr/>
      </dsp:nvSpPr>
      <dsp:spPr>
        <a:xfrm>
          <a:off x="4454539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21CD-C2FD-4151-B8DE-D5965810BAF5}">
      <dsp:nvSpPr>
        <dsp:cNvPr id="0" name=""/>
        <dsp:cNvSpPr/>
      </dsp:nvSpPr>
      <dsp:spPr>
        <a:xfrm>
          <a:off x="4681912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E7401-B313-4DB5-8C66-116D71DBD2A3}">
      <dsp:nvSpPr>
        <dsp:cNvPr id="0" name=""/>
        <dsp:cNvSpPr/>
      </dsp:nvSpPr>
      <dsp:spPr>
        <a:xfrm>
          <a:off x="4113479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Permite controlar de forma eficaz e eficiente o trabalho, potencializando as equipes que trabalham em prol de um objetivo em comum.</a:t>
          </a:r>
          <a:endParaRPr lang="en-US" sz="1100" kern="1200"/>
        </a:p>
      </dsp:txBody>
      <dsp:txXfrm>
        <a:off x="4113479" y="2729268"/>
        <a:ext cx="1749023" cy="1351393"/>
      </dsp:txXfrm>
    </dsp:sp>
    <dsp:sp modelId="{B57D55F6-6D3F-4D8D-8857-CBCA9199E09E}">
      <dsp:nvSpPr>
        <dsp:cNvPr id="0" name=""/>
        <dsp:cNvSpPr/>
      </dsp:nvSpPr>
      <dsp:spPr>
        <a:xfrm>
          <a:off x="6509641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0AA30-2491-4280-8C77-AF47CF3EBB3F}">
      <dsp:nvSpPr>
        <dsp:cNvPr id="0" name=""/>
        <dsp:cNvSpPr/>
      </dsp:nvSpPr>
      <dsp:spPr>
        <a:xfrm>
          <a:off x="6737014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A7988-2111-4F45-85B6-4B76068A0363}">
      <dsp:nvSpPr>
        <dsp:cNvPr id="0" name=""/>
        <dsp:cNvSpPr/>
      </dsp:nvSpPr>
      <dsp:spPr>
        <a:xfrm>
          <a:off x="6168582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/>
            <a:t>Usado em p</a:t>
          </a:r>
          <a:r>
            <a:rPr lang="pt-BR" sz="1100" kern="1200"/>
            <a:t>rojetos complexos, em que não se conhece todas as etapas ou necessidades.</a:t>
          </a:r>
          <a:endParaRPr lang="en-US" sz="1100" kern="1200"/>
        </a:p>
      </dsp:txBody>
      <dsp:txXfrm>
        <a:off x="6168582" y="2729268"/>
        <a:ext cx="1749023" cy="1351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29/09/2022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Simulação: E:\FIAP\1º_Semestre_2022\Ágil\2_Ágil\Exercício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63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58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1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faz parte do Lean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72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faz parte do Lean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35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Geralmente cada um escolhe um tópico de cada um desses pontos e cola no positivo.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PO só pode participar dessa reunião como convidado.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Revisar o que foi planejado.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4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https://posdigital.pucpr.br/blog/devops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9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8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81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28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grande</a:t>
            </a:r>
          </a:p>
          <a:p>
            <a:endParaRPr lang="pt-BR" dirty="0"/>
          </a:p>
          <a:p>
            <a:r>
              <a:rPr lang="pt-BR" dirty="0"/>
              <a:t>Industria 1.0 1861 – Fabricas Usando Vapor e Força da </a:t>
            </a:r>
            <a:r>
              <a:rPr lang="pt-BR" dirty="0" err="1"/>
              <a:t>Àgua</a:t>
            </a:r>
            <a:r>
              <a:rPr lang="pt-BR" dirty="0"/>
              <a:t> (Charles Chaplin)</a:t>
            </a:r>
          </a:p>
          <a:p>
            <a:r>
              <a:rPr lang="pt-BR" dirty="0"/>
              <a:t>Industria 2.0 1930 -Introdução da eletricidade processo fabricação - Trabalho Braçal – Linha de Montagem (Ford) – Produção em massa menos tempo</a:t>
            </a:r>
          </a:p>
          <a:p>
            <a:r>
              <a:rPr lang="pt-BR" dirty="0"/>
              <a:t>Industria 3.0 1960 – Avanço da Robótica, Telecomunicações, Informática, iniciando a automação –</a:t>
            </a:r>
          </a:p>
          <a:p>
            <a:r>
              <a:rPr lang="pt-BR" dirty="0"/>
              <a:t>Industria 4.0  2011 Mundo Real e Mundo Digital – Fazer as coisas pelo celular – Digitalização chegou na indústria (máquinas utilizando dados para operar), utilização dos dados (Big Data), tomar decisões das dados utilizando inteligência cognitiva. (junções de tecnologias – inteligência artificial) – Máquinas inteligentes, capacidades de adquirir conhecimentos. (</a:t>
            </a:r>
            <a:r>
              <a:rPr lang="pt-BR" dirty="0" err="1"/>
              <a:t>Sensorizou</a:t>
            </a:r>
            <a:r>
              <a:rPr lang="pt-BR" dirty="0"/>
              <a:t> rotulo do vinho e identifica onde o produto foi usado). Pneus inteligentes Michelin, Trator trocado pelo scaner do solo.</a:t>
            </a:r>
          </a:p>
          <a:p>
            <a:endParaRPr lang="pt-BR" dirty="0"/>
          </a:p>
          <a:p>
            <a:r>
              <a:rPr lang="pt-BR" dirty="0"/>
              <a:t>Saímos da manufatura para criação de valor para o cliente</a:t>
            </a:r>
          </a:p>
          <a:p>
            <a:endParaRPr lang="pt-BR" dirty="0"/>
          </a:p>
          <a:p>
            <a:r>
              <a:rPr lang="pt-BR" dirty="0"/>
              <a:t>Pandemia gatilho para acelerar o processo da tecnologia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98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sociedade 5.0 trás para as pessoas toda a tecnologia que foi levada para as fabricas, trazendo o maior conforto, já temos na China as cidades  inteligentes, ou </a:t>
            </a:r>
            <a:r>
              <a:rPr lang="pt-BR" dirty="0" err="1"/>
              <a:t>smarth</a:t>
            </a:r>
            <a:r>
              <a:rPr lang="pt-BR" dirty="0"/>
              <a:t> </a:t>
            </a:r>
            <a:r>
              <a:rPr lang="pt-BR" dirty="0" err="1"/>
              <a:t>citys</a:t>
            </a:r>
            <a:r>
              <a:rPr lang="pt-BR" dirty="0"/>
              <a:t>, (conseguir conectar tudo, câmeras que controlam tudo, controlam poluição, controle tráfego, conhecimento coletivo, aplicativo que todos da sociedade entejam conectado. (buraco, atividade suspeita), e guardam dados para a nova cidade.  Alinhar dados</a:t>
            </a:r>
            <a:r>
              <a:rPr lang="pt-BR"/>
              <a:t>, experiência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97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2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https://www.mestregp.com.br/2019/08/13/gp-de-a-a-z-aprendendo-a-utilizar-a-tecnica-de-estoria-de-usuario-dentro-da-metodologia-agil/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7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5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8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42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74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D05C-57AD-4E4B-852A-F1C50A690AFF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04D3-2507-45E9-B741-90A8EBBD7AE1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7E6-3D3B-44E5-9EB7-4DABE2F6B95E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B91C-202C-43EA-8A12-A4175434F28A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75AD-7242-40CC-976F-CCC838952932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D77E-E10D-42CA-BBC5-224F8EF1E89A}" type="datetime1">
              <a:rPr lang="pt-BR" smtClean="0"/>
              <a:t>29/09/2022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38B8-539D-4280-A4F0-D072773CE80C}" type="datetime1">
              <a:rPr lang="pt-BR" smtClean="0"/>
              <a:t>29/09/2022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3FC9-BD16-42B0-ABFB-C0BF37028515}" type="datetime1">
              <a:rPr lang="pt-BR" smtClean="0"/>
              <a:t>29/09/2022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025E-0801-4572-AED1-012C30299EA2}" type="datetime1">
              <a:rPr lang="pt-BR" smtClean="0"/>
              <a:t>29/09/2022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B2A6-C70C-44F3-9CFA-F848C1F3B157}" type="datetime1">
              <a:rPr lang="pt-BR" smtClean="0"/>
              <a:t>29/09/2022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DA048-DDFB-4621-BB50-5D9BB1164852}" type="datetime1">
              <a:rPr lang="pt-BR" smtClean="0"/>
              <a:t>29/09/2022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190AA-AB47-4C54-AD07-2A4A3066EB94}" type="datetime1">
              <a:rPr lang="pt-BR" smtClean="0"/>
              <a:t>29/09/2022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F2C3C-F593-4DF7-AED3-7B8843E5218E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pmisp.org.br/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.br/Guide-Project-Management-Knowledge-Pmbok/dp/1628256877/ref=asc_df_1628256877/?tag=googleshopp00-20&amp;linkCode=df0&amp;hvadid=379787848265&amp;hvpos=&amp;hvnetw=g&amp;hvrand=3959650928855642386&amp;hvpone=&amp;hvptwo=&amp;hvqmt=&amp;hvdev=c&amp;hvdvcmdl=&amp;hvlocint=&amp;hvlocphy=1031945&amp;hvtargid=pla-1285713804622&amp;psc=1" TargetMode="External"/><Relationship Id="rId5" Type="http://schemas.openxmlformats.org/officeDocument/2006/relationships/hyperlink" Target="https://scrumguides.org/docs/scrumguide/v1/Scrum-Guide-Portuguese-BR.pdf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portaldaobmep.impa.br/uploads/material_teorico/d9gycv8klfcwc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abiocruz.com.br/certificacaoscru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hyperlink" Target="https://www.scrum.org/professional-scrum-master-i-certification?gclid=Cj0KCQiA8vSOBhCkARIsAGdp6RQBWeh7j8xvWs6aS1ErbljWpBc_g9h3xWdoTP8aQIBu9aIZiDWeTiwaAvqJEALw_wcB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alliance.org/ScrumRedesignDEVSite/media/ScrumAllianceMedia/Files%20and%20PDFs/State%20of%20Scrum/2017-SoSR-Final-Version-(Pages).pdf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D624BD-4167-4DDC-9DC3-C6C7B7DF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8"/>
            <a:ext cx="5134692" cy="29245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4A05295-A8B2-4095-B745-B8440A55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792" y="4632422"/>
            <a:ext cx="4239217" cy="438211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E335D73B-37F2-4528-AD01-0397079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14609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400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Internet das Coisas</a:t>
            </a:r>
            <a:endParaRPr lang="pt-BR" sz="2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DBE13B-7543-4CF6-389D-76B2E2800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68" y="1204602"/>
            <a:ext cx="707806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829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16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Três pilares do </a:t>
            </a:r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Dev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1 - Integração constante entre a equipe de desenvolvimento e operação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2 – Apoio ao framework ágil de novas entregas para os produtos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3 – Feedback contínua entre as equipes durante todo o ciclo de vida do projeto</a:t>
            </a:r>
          </a:p>
        </p:txBody>
      </p:sp>
    </p:spTree>
    <p:extLst>
      <p:ext uri="{BB962C8B-B14F-4D97-AF65-F5344CB8AC3E}">
        <p14:creationId xmlns:p14="http://schemas.microsoft.com/office/powerpoint/2010/main" val="2461968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605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Time - </a:t>
            </a:r>
            <a:r>
              <a:rPr lang="pt-BR" sz="2200" b="1" dirty="0" err="1"/>
              <a:t>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Ops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Pessoas:</a:t>
            </a:r>
            <a:r>
              <a:rPr lang="pt-BR" dirty="0"/>
              <a:t> </a:t>
            </a:r>
            <a:r>
              <a:rPr lang="pt-BR" dirty="0" err="1"/>
              <a:t>sysadmins</a:t>
            </a:r>
            <a:r>
              <a:rPr lang="pt-BR" dirty="0"/>
              <a:t>, </a:t>
            </a:r>
            <a:r>
              <a:rPr lang="pt-BR" dirty="0" err="1"/>
              <a:t>syops</a:t>
            </a:r>
            <a:r>
              <a:rPr lang="pt-BR" dirty="0"/>
              <a:t>, analistas de infra e engenheiros (por exemplo de redes)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Responsáveis pelo desenvolvimento da aplicação</a:t>
            </a:r>
            <a:r>
              <a:rPr lang="pt-BR" dirty="0"/>
              <a:t>, desde o levantamento dos requisitos até a parte do código entregue pronta, testada e no escopo.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Depende da equipe de operação (</a:t>
            </a:r>
            <a:r>
              <a:rPr lang="pt-BR" dirty="0" err="1"/>
              <a:t>Ops</a:t>
            </a:r>
            <a:r>
              <a:rPr lang="pt-BR" dirty="0"/>
              <a:t>) para que seja entregue em produção e funcionando, além da dependência da equipe de </a:t>
            </a:r>
            <a:r>
              <a:rPr lang="pt-BR" dirty="0" err="1"/>
              <a:t>Ops</a:t>
            </a:r>
            <a:r>
              <a:rPr lang="pt-BR" dirty="0"/>
              <a:t> em ambientes como desenvolvimento e qualidade, somado a necessidade das configurações.</a:t>
            </a:r>
          </a:p>
        </p:txBody>
      </p:sp>
    </p:spTree>
    <p:extLst>
      <p:ext uri="{BB962C8B-B14F-4D97-AF65-F5344CB8AC3E}">
        <p14:creationId xmlns:p14="http://schemas.microsoft.com/office/powerpoint/2010/main" val="41759751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257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Comunidade </a:t>
            </a:r>
            <a:r>
              <a:rPr lang="pt-BR" sz="2200" b="1" dirty="0" err="1"/>
              <a:t>DevOpsDay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D5C744-F7BA-4102-A0BA-188F6975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04" y="1400306"/>
            <a:ext cx="3521422" cy="40573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43858A3-107B-47E6-BCF1-BEA41790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6" y="2026038"/>
            <a:ext cx="5082911" cy="28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1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954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A cultura	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83671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Como o </a:t>
            </a:r>
            <a:r>
              <a:rPr lang="pt-BR" dirty="0" err="1"/>
              <a:t>DevOps</a:t>
            </a:r>
            <a:r>
              <a:rPr lang="pt-BR" dirty="0"/>
              <a:t> estão em boa parte das equipes ágeis a cultura </a:t>
            </a:r>
            <a:r>
              <a:rPr lang="pt-BR" dirty="0" err="1"/>
              <a:t>DevOps</a:t>
            </a:r>
            <a:r>
              <a:rPr lang="pt-BR" dirty="0"/>
              <a:t> gerou uma nova maneira de trabalhar com ganhos direto para o projeto como otimização e automações, sendo um exemplo da automação por exemplo uma tela de cadastro que na primeira sprint é entre porém antes testada, como nas próximas sprints essa tela pode ser modificada então na primeira vez que se faz o teste dessa tela se gera uma automação para que nas próximas vezes ou próximas sprints essa tela seja testada mais rapidamente e da mesma maneira.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699D3E0-1F11-46A0-9445-3C7E7B05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9131823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465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Cultura necessária para os gestores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dirty="0"/>
          </a:p>
          <a:p>
            <a:pPr algn="l"/>
            <a:r>
              <a:rPr lang="pt-BR" sz="2400" dirty="0"/>
              <a:t>	- Colaboração, visibilidade e alinhamento</a:t>
            </a:r>
          </a:p>
          <a:p>
            <a:pPr algn="l"/>
            <a:r>
              <a:rPr lang="pt-BR" sz="2400" dirty="0"/>
              <a:t>	- Escopo e responsabilidades</a:t>
            </a:r>
          </a:p>
          <a:p>
            <a:pPr algn="l"/>
            <a:r>
              <a:rPr lang="pt-BR" sz="2400" dirty="0"/>
              <a:t>	- Ciclos de lançamento mais curtos</a:t>
            </a:r>
          </a:p>
          <a:p>
            <a:pPr algn="l"/>
            <a:r>
              <a:rPr lang="pt-BR" sz="2400" dirty="0"/>
              <a:t>	- Aprendizado contínuo</a:t>
            </a:r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b="1" dirty="0"/>
              <a:t>PENDENTE CONTINUAR: https://posdigital.pucpr.br/blog/devops</a:t>
            </a:r>
          </a:p>
          <a:p>
            <a:pPr algn="l"/>
            <a:r>
              <a:rPr lang="pt-BR" sz="2400" dirty="0"/>
              <a:t>	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0FB8B91-35AA-46B3-92AE-F79ED7AC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886314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089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DCB5F1-067C-44B7-96A0-80B92FB6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7698"/>
            <a:ext cx="7776864" cy="437798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E8433A4-0110-454E-9CCA-C24F5CA5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599264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7C7A9B-910A-4287-AD39-AFAC5DD2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9B2E3D-E4CA-40C8-8C28-8393A542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51" y="2996952"/>
            <a:ext cx="3878343" cy="31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402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Praticando a estimativa de pontos com o </a:t>
            </a:r>
            <a:r>
              <a:rPr lang="pt-BR" sz="2200" b="1" dirty="0" err="1"/>
              <a:t>Agile</a:t>
            </a:r>
            <a:r>
              <a:rPr lang="pt-BR" sz="2200" b="1" dirty="0"/>
              <a:t> Planning Poker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A86917-3577-4180-BAF9-1B5DE9FB1E2D}"/>
              </a:ext>
            </a:extLst>
          </p:cNvPr>
          <p:cNvSpPr txBox="1"/>
          <p:nvPr/>
        </p:nvSpPr>
        <p:spPr>
          <a:xfrm>
            <a:off x="0" y="517867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https://www.microsoft.com/pt-br/p/agile-planning-poker/9wzdncrdmjt3?activetab=pivot:overviewtab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6C734-C7FE-4D90-A907-3A050064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31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91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402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Praticando a estimativa de pontos com o </a:t>
            </a:r>
            <a:r>
              <a:rPr lang="pt-BR" sz="2200" b="1" dirty="0" err="1"/>
              <a:t>Agile</a:t>
            </a:r>
            <a:r>
              <a:rPr lang="pt-BR" sz="2200" b="1" dirty="0"/>
              <a:t> Planning Poker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90F8E7-B580-4B81-BC10-7DA87CD3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548680"/>
            <a:ext cx="5184576" cy="29151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A64B31-DB61-4BDE-B502-B5EB150A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94" y="743582"/>
            <a:ext cx="3573102" cy="25453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E2D516-A0C5-457E-B289-7123DC1AB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892" y="3645024"/>
            <a:ext cx="4319452" cy="3013571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D72C459-E894-4995-98CC-06E613EC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624107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Vamos criar o entregável do </a:t>
            </a:r>
            <a:r>
              <a:rPr lang="pt-BR" sz="2200" b="1" dirty="0" err="1"/>
              <a:t>challenge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404664"/>
            <a:ext cx="9144000" cy="465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base no que acabamos de aprender, abaixo a proposta para o entregável: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1 - Criar o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a descrição das estórias e um ID para cada uma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2 – Criar um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criar um capítulo com cada ID que explica o que deve ser feito, 	sendo essa explicação como uma narrativa.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3 – Não é obrigatório, porém se fizer um “sub tópico” de cada tópico com 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critérios de aceitação será ótimo, pois com a criação do critério de aceitação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gera a necessidade de melhorar as estórias e a narrativa, mas vale reforçar 		que os critérios de aceitação não são obrigatórios, mas se fizer irá fazer uma 		melhor entrega das estórias.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3 – Iremos seguir o modelo abaixo para criar o nosso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backlog, mas é lógico 	que não é obrigatório seguir esse modelo, se quiser seguir outro ok, porém seria legal 	validar com o professor durante a aula.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FC4DB5-B2A4-4D6D-881C-EFA29F7A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413380"/>
            <a:ext cx="3543482" cy="1162110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E0D956-8A1D-419A-AE1E-3F5E7BA3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92737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15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O que é projeto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36512" y="644613"/>
            <a:ext cx="9144000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 que tem que ter início, meio e fim (PMI-PMOK).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Definição prática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Temporário e único e que exige planejamento.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irá de repetir novamente.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Melhora ou cria algo que já existe.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50BA6B-85A5-40CE-4C4E-F8AA6597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577399"/>
            <a:ext cx="1114581" cy="8859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F686E2-F4E5-71A9-F0E4-929B56AD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0320"/>
            <a:ext cx="990738" cy="4001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31A93F-A122-F71B-0875-CD44C31BC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032" y="1248740"/>
            <a:ext cx="139084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5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4F6C9C-D85B-4DED-9750-2AB248DA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5" y="3382904"/>
            <a:ext cx="3878343" cy="31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D4C1B7-0FC1-400E-864F-9BD8834F5840}"/>
              </a:ext>
            </a:extLst>
          </p:cNvPr>
          <p:cNvSpPr txBox="1"/>
          <p:nvPr/>
        </p:nvSpPr>
        <p:spPr>
          <a:xfrm>
            <a:off x="927267" y="4744170"/>
            <a:ext cx="728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https://www.instagram.com/p/CcQJLADusGc/?igshid=YmMyMTA2M2Y=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DE1DFA-2FBD-4BAC-B74C-212EEB8F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0" y="1110726"/>
            <a:ext cx="2887580" cy="31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226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Evolução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36512" y="561924"/>
            <a:ext cx="914400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Sempre começamos da base para evoluir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8E35B1-DEAB-5378-B72B-3DF5A4B9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2" y="1502617"/>
            <a:ext cx="3463464" cy="173793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CB73A2A-4B94-81A8-D8D3-F65F01CF18E7}"/>
              </a:ext>
            </a:extLst>
          </p:cNvPr>
          <p:cNvSpPr txBox="1"/>
          <p:nvPr/>
        </p:nvSpPr>
        <p:spPr>
          <a:xfrm>
            <a:off x="36512" y="1153831"/>
            <a:ext cx="9144000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Pequeno – Organizar o natal em casa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Médio – Reformar seu quarto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 – Construir uma casa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EEFB4921-08D7-2798-64DB-FEF5FB7F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75069"/>
              </p:ext>
            </p:extLst>
          </p:nvPr>
        </p:nvGraphicFramePr>
        <p:xfrm>
          <a:off x="611560" y="3240556"/>
          <a:ext cx="8214563" cy="2840802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412982">
                  <a:extLst>
                    <a:ext uri="{9D8B030D-6E8A-4147-A177-3AD203B41FA5}">
                      <a16:colId xmlns:a16="http://schemas.microsoft.com/office/drawing/2014/main" val="3295277099"/>
                    </a:ext>
                  </a:extLst>
                </a:gridCol>
                <a:gridCol w="1297374">
                  <a:extLst>
                    <a:ext uri="{9D8B030D-6E8A-4147-A177-3AD203B41FA5}">
                      <a16:colId xmlns:a16="http://schemas.microsoft.com/office/drawing/2014/main" val="2077325291"/>
                    </a:ext>
                  </a:extLst>
                </a:gridCol>
                <a:gridCol w="1297374">
                  <a:extLst>
                    <a:ext uri="{9D8B030D-6E8A-4147-A177-3AD203B41FA5}">
                      <a16:colId xmlns:a16="http://schemas.microsoft.com/office/drawing/2014/main" val="1980506402"/>
                    </a:ext>
                  </a:extLst>
                </a:gridCol>
                <a:gridCol w="1262050">
                  <a:extLst>
                    <a:ext uri="{9D8B030D-6E8A-4147-A177-3AD203B41FA5}">
                      <a16:colId xmlns:a16="http://schemas.microsoft.com/office/drawing/2014/main" val="3286264858"/>
                    </a:ext>
                  </a:extLst>
                </a:gridCol>
                <a:gridCol w="1451518">
                  <a:extLst>
                    <a:ext uri="{9D8B030D-6E8A-4147-A177-3AD203B41FA5}">
                      <a16:colId xmlns:a16="http://schemas.microsoft.com/office/drawing/2014/main" val="3269338241"/>
                    </a:ext>
                  </a:extLst>
                </a:gridCol>
                <a:gridCol w="876691">
                  <a:extLst>
                    <a:ext uri="{9D8B030D-6E8A-4147-A177-3AD203B41FA5}">
                      <a16:colId xmlns:a16="http://schemas.microsoft.com/office/drawing/2014/main" val="3976554229"/>
                    </a:ext>
                  </a:extLst>
                </a:gridCol>
                <a:gridCol w="616574">
                  <a:extLst>
                    <a:ext uri="{9D8B030D-6E8A-4147-A177-3AD203B41FA5}">
                      <a16:colId xmlns:a16="http://schemas.microsoft.com/office/drawing/2014/main" val="4068512722"/>
                    </a:ext>
                  </a:extLst>
                </a:gridCol>
              </a:tblGrid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Pequeno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3 SEM - 6MESES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3 - 5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50 MIL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O quê? Como? Quando? Quanto?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Escopo Requisitos Cronograma Recursos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278008"/>
                  </a:ext>
                </a:extLst>
              </a:tr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Médio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6 MESES - 12MESES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5 a 20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100 MIL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 +Documentos +Colaboração +Uso ferramentas de Gestão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Trello Kanban Planner Onedrive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7557559"/>
                  </a:ext>
                </a:extLst>
              </a:tr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Grande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 +12MES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 +20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500 MIL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 +Complexo +Controles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 err="1">
                          <a:effectLst/>
                        </a:rPr>
                        <a:t>Gantt</a:t>
                      </a:r>
                      <a:r>
                        <a:rPr lang="pt-BR" sz="1100" u="none" strike="noStrike" dirty="0">
                          <a:effectLst/>
                        </a:rPr>
                        <a:t> Project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391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17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772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Itens Fundamentais no Projeto</a:t>
            </a:r>
            <a:endParaRPr lang="pt-BR" sz="2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B37B69-4987-AC3C-C288-585195AFEEBB}"/>
              </a:ext>
            </a:extLst>
          </p:cNvPr>
          <p:cNvSpPr txBox="1"/>
          <p:nvPr/>
        </p:nvSpPr>
        <p:spPr>
          <a:xfrm>
            <a:off x="500656" y="764704"/>
            <a:ext cx="40571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pt-BR" dirty="0"/>
              <a:t>Início – Termo de Abertura de projeto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Motivações – Porque fazer?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Justificativa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Situação atual – As </a:t>
            </a:r>
            <a:r>
              <a:rPr lang="pt-BR" dirty="0" err="1"/>
              <a:t>Is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Define Objetivo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Descrição Preliminar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2) Escopo (Nascimento Planejamento)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Bes</a:t>
            </a:r>
            <a:r>
              <a:rPr lang="pt-BR" dirty="0"/>
              <a:t> (Entregas)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Mapa Mental – 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Requisitos (Quero – Preciso)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3) Cronograma (Detalhamento)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Quando? Calendário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Quem?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Quanto? Orçamento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3E9D15-0944-3624-B27B-8A64F79273B6}"/>
              </a:ext>
            </a:extLst>
          </p:cNvPr>
          <p:cNvSpPr txBox="1"/>
          <p:nvPr/>
        </p:nvSpPr>
        <p:spPr>
          <a:xfrm>
            <a:off x="4592322" y="764704"/>
            <a:ext cx="27097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4) Documentos de Apoio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risco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Plano de Comunicação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de Mudança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5)Execução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Mobilizar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6) Controles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Indicadores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7)Encerramento</a:t>
            </a:r>
          </a:p>
        </p:txBody>
      </p:sp>
    </p:spTree>
    <p:extLst>
      <p:ext uri="{BB962C8B-B14F-4D97-AF65-F5344CB8AC3E}">
        <p14:creationId xmlns:p14="http://schemas.microsoft.com/office/powerpoint/2010/main" val="26006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FED6D8B-9FEA-4BE2-8CC1-EF53374C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35038"/>
            <a:ext cx="2222463" cy="28805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7D45B7-40C3-4647-838E-1EBE6C71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05" y="2932469"/>
            <a:ext cx="2199136" cy="3016811"/>
          </a:xfrm>
          <a:prstGeom prst="rect">
            <a:avLst/>
          </a:prstGeom>
        </p:spPr>
      </p:pic>
      <p:sp>
        <p:nvSpPr>
          <p:cNvPr id="5" name="CaixaDeTexto 4">
            <a:hlinkClick r:id="rId5"/>
            <a:extLst>
              <a:ext uri="{FF2B5EF4-FFF2-40B4-BE49-F238E27FC236}">
                <a16:creationId xmlns:a16="http://schemas.microsoft.com/office/drawing/2014/main" id="{AC7CB6FE-3625-4053-A5A2-577F2D04F42D}"/>
              </a:ext>
            </a:extLst>
          </p:cNvPr>
          <p:cNvSpPr txBox="1"/>
          <p:nvPr/>
        </p:nvSpPr>
        <p:spPr>
          <a:xfrm>
            <a:off x="3477721" y="6011996"/>
            <a:ext cx="20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 para download</a:t>
            </a:r>
          </a:p>
        </p:txBody>
      </p:sp>
      <p:sp>
        <p:nvSpPr>
          <p:cNvPr id="11" name="CaixaDeTexto 10">
            <a:hlinkClick r:id="rId6"/>
            <a:extLst>
              <a:ext uri="{FF2B5EF4-FFF2-40B4-BE49-F238E27FC236}">
                <a16:creationId xmlns:a16="http://schemas.microsoft.com/office/drawing/2014/main" id="{C7B6264C-EE92-4413-8634-59AB68BA5EE2}"/>
              </a:ext>
            </a:extLst>
          </p:cNvPr>
          <p:cNvSpPr txBox="1"/>
          <p:nvPr/>
        </p:nvSpPr>
        <p:spPr>
          <a:xfrm>
            <a:off x="439794" y="5856513"/>
            <a:ext cx="22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 para comprar ou</a:t>
            </a:r>
          </a:p>
        </p:txBody>
      </p:sp>
      <p:sp>
        <p:nvSpPr>
          <p:cNvPr id="14" name="CaixaDeTexto 13">
            <a:hlinkClick r:id="rId7"/>
            <a:extLst>
              <a:ext uri="{FF2B5EF4-FFF2-40B4-BE49-F238E27FC236}">
                <a16:creationId xmlns:a16="http://schemas.microsoft.com/office/drawing/2014/main" id="{0C8BCB25-17BF-4EFE-A3A7-5641A0673C3D}"/>
              </a:ext>
            </a:extLst>
          </p:cNvPr>
          <p:cNvSpPr txBox="1"/>
          <p:nvPr/>
        </p:nvSpPr>
        <p:spPr>
          <a:xfrm>
            <a:off x="627535" y="615601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Filie-se ao PMI-SP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B6FBB4-073C-459E-B548-C7E03358F742}"/>
              </a:ext>
            </a:extLst>
          </p:cNvPr>
          <p:cNvSpPr/>
          <p:nvPr/>
        </p:nvSpPr>
        <p:spPr>
          <a:xfrm>
            <a:off x="0" y="764704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000" dirty="0"/>
              <a:t>Abaixo o livro do PMBOK e o Guia do Scrum, sendo o PMBOK o livro de gestão de projetos do PMI (Instituto de gerenciamento de projetos) e é necessário comprar um exemplar em livrarias ou através de uma associação no PMI, por exemplo capítulo São Paulo e o Guia do Scrum que é guia do Scrum para gestão de projeto ágil e pode ser baixado gratuitamente no link disponibilizado.</a:t>
            </a:r>
          </a:p>
          <a:p>
            <a:pPr algn="just">
              <a:lnSpc>
                <a:spcPct val="90000"/>
              </a:lnSpc>
            </a:pPr>
            <a:endParaRPr lang="pt-BR" altLang="pt-BR" sz="2000" dirty="0"/>
          </a:p>
          <a:p>
            <a:pPr algn="just">
              <a:lnSpc>
                <a:spcPct val="90000"/>
              </a:lnSpc>
            </a:pPr>
            <a:r>
              <a:rPr lang="pt-BR" altLang="pt-BR" sz="2000" b="1" dirty="0"/>
              <a:t>Obs.: </a:t>
            </a:r>
            <a:r>
              <a:rPr lang="pt-BR" altLang="pt-BR" sz="2000" dirty="0"/>
              <a:t>Esses conteúdos de gestão de projeto será foco das próximas aulas.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A5F47A-91ED-4C01-98E4-5072A89DE705}"/>
              </a:ext>
            </a:extLst>
          </p:cNvPr>
          <p:cNvSpPr txBox="1"/>
          <p:nvPr/>
        </p:nvSpPr>
        <p:spPr>
          <a:xfrm>
            <a:off x="0" y="0"/>
            <a:ext cx="5888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Livros e guia de apoio – Para as aulas de projetos</a:t>
            </a:r>
            <a:endParaRPr lang="pt-BR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15F8EE-FBF5-4DA3-B84F-2B7D3D770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828" y="2945933"/>
            <a:ext cx="2220604" cy="2869648"/>
          </a:xfrm>
          <a:prstGeom prst="rect">
            <a:avLst/>
          </a:prstGeom>
        </p:spPr>
      </p:pic>
      <p:sp>
        <p:nvSpPr>
          <p:cNvPr id="15" name="CaixaDeTexto 14">
            <a:hlinkClick r:id="rId9"/>
            <a:extLst>
              <a:ext uri="{FF2B5EF4-FFF2-40B4-BE49-F238E27FC236}">
                <a16:creationId xmlns:a16="http://schemas.microsoft.com/office/drawing/2014/main" id="{08A4E6B9-07FB-4857-B7F8-B23DC1108BC7}"/>
              </a:ext>
            </a:extLst>
          </p:cNvPr>
          <p:cNvSpPr txBox="1"/>
          <p:nvPr/>
        </p:nvSpPr>
        <p:spPr>
          <a:xfrm>
            <a:off x="6365947" y="6021288"/>
            <a:ext cx="20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 para download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F10D28-C514-4BC7-9260-CFF56FBB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78225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392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395536" y="2029256"/>
            <a:ext cx="7704856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nosso contexto de aula e do curso temos que aprender a gestão de projetos do tipo tradicional e a ágil, sendo como foco no nosso curso e da matéria o ágil com Scrum.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Gestão de projeto tradicional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Gestão de projeto ágil</a:t>
            </a:r>
          </a:p>
        </p:txBody>
      </p:sp>
    </p:spTree>
    <p:extLst>
      <p:ext uri="{BB962C8B-B14F-4D97-AF65-F5344CB8AC3E}">
        <p14:creationId xmlns:p14="http://schemas.microsoft.com/office/powerpoint/2010/main" val="298905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3E22F0-C3E9-4202-B565-417C1944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92" y="2614499"/>
            <a:ext cx="333421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1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1268760"/>
            <a:ext cx="91440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800" dirty="0"/>
              <a:t>Na gestão de projetos tradicional se tem como base o PMBOK que é um livro que hoje (Fevereiro de 2022) está na sétima versão e foi apresentado como livro de referência para esse tipo de aula.</a:t>
            </a:r>
          </a:p>
          <a:p>
            <a:pPr algn="just">
              <a:lnSpc>
                <a:spcPct val="90000"/>
              </a:lnSpc>
            </a:pPr>
            <a:r>
              <a:rPr lang="pt-BR" sz="2800" dirty="0"/>
              <a:t>Não existe somente o PMBOK para gestão de projeto tradicional, mas sim outros, porém o PMBOK é uma referência mundial que é um livro do instituto de gerenciamento de projetos (PMI).</a:t>
            </a:r>
          </a:p>
        </p:txBody>
      </p:sp>
    </p:spTree>
    <p:extLst>
      <p:ext uri="{BB962C8B-B14F-4D97-AF65-F5344CB8AC3E}">
        <p14:creationId xmlns:p14="http://schemas.microsoft.com/office/powerpoint/2010/main" val="212940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239FA0-6269-4E86-983A-0AC7C8BE2814}"/>
              </a:ext>
            </a:extLst>
          </p:cNvPr>
          <p:cNvSpPr txBox="1"/>
          <p:nvPr/>
        </p:nvSpPr>
        <p:spPr>
          <a:xfrm>
            <a:off x="-104" y="965659"/>
            <a:ext cx="9144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Não podemos falar de projetos sem falar do PMI.</a:t>
            </a:r>
          </a:p>
          <a:p>
            <a:pPr marL="76200" lvl="0" indent="0">
              <a:spcBef>
                <a:spcPts val="0"/>
              </a:spcBef>
              <a:buNone/>
            </a:pPr>
            <a:endParaRPr lang="pt-BR" sz="2600" dirty="0"/>
          </a:p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O que é PMI?</a:t>
            </a:r>
          </a:p>
          <a:p>
            <a:pPr marL="76200" lvl="0" indent="0">
              <a:spcBef>
                <a:spcPts val="0"/>
              </a:spcBef>
              <a:buNone/>
            </a:pPr>
            <a:endParaRPr lang="pt-BR" sz="2600" dirty="0"/>
          </a:p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O Instituto de Gerenciamento de Projetos (Project Management </a:t>
            </a:r>
            <a:r>
              <a:rPr lang="pt-BR" sz="2600" dirty="0" err="1"/>
              <a:t>Institute</a:t>
            </a:r>
            <a:r>
              <a:rPr lang="pt-BR" sz="2600" dirty="0"/>
              <a:t> PMI), é a uma das maiores associações para profissionais de gerenciamento de projetos. Nosso trabalho para a profissão auxilia mais de 700.000 membros, profissionais certificados e voluntários em praticamente todos os países do mundo a aumentar o sucesso das suas empresas, evoluir em suas carreiras e tornar a profissão mais madura.</a:t>
            </a:r>
          </a:p>
        </p:txBody>
      </p:sp>
    </p:spTree>
    <p:extLst>
      <p:ext uri="{BB962C8B-B14F-4D97-AF65-F5344CB8AC3E}">
        <p14:creationId xmlns:p14="http://schemas.microsoft.com/office/powerpoint/2010/main" val="364931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477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Até a sexta edição eram 10 áreas de conhecimento de gestão: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	- Escopo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Cronograma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Custos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Recursos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Riscos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Comunicação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Aquisições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Qualidade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Partes interessadas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Integração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83967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01120A8-5DCB-4CD3-AFAE-238C6A12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1428" y="1268760"/>
            <a:ext cx="3521143" cy="432048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A517F5D-DF3A-4BC3-96A0-2577D43E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0688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657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Objetivo da gestão das áreas do conhecimento: Mapear todos os processos para que tudo possa ser controlado com sucesso. 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Escopo: Todos os entregáveis do projeto, (etapas, processos, para que o projeto tenha começo, meio e fim) e o cliente entenda de forma objetiva o que vai ser feito.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 Cronograma: Entregas que deverão ser efetuadas com datas.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-Custos: Tudo que possa alterar/definir o custo planejado no projeto. (orçamento)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-Recursos Humanos: Pessoas que irão atuar no projeto (equipe do projeto)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-Riscos: “Premonição” dos problemas que poderão impedir ás áreas do conhecimento.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149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513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Comunicação: Ter todos as partes interessadas na “mesma página”.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-Aquisições: Tudo que será comprado para a execução do projeto.  (fornecedores)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-Qualidade: Definimos  padrões e normas para ser seguido, como uma auditoria, plano de testes.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Partes interessadas: Todos que serão impactados com o projeto.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 Integração: Garantir que todas as áreas anteriores estejam mapeadas, documentadas e os envolvidos comunicados.</a:t>
            </a:r>
          </a:p>
        </p:txBody>
      </p:sp>
    </p:spTree>
    <p:extLst>
      <p:ext uri="{BB962C8B-B14F-4D97-AF65-F5344CB8AC3E}">
        <p14:creationId xmlns:p14="http://schemas.microsoft.com/office/powerpoint/2010/main" val="205430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B0FDD-369E-4ECD-8E18-A57A603A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477728" cy="61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4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Para a sétima edição que foi publicada em março de 2021 essas  10 áreas de conhecimento de gestão deixam de ter foco e entram os domínios de desempenho do projeto (Project Performance </a:t>
            </a:r>
            <a:r>
              <a:rPr lang="pt-BR" sz="2600" dirty="0" err="1"/>
              <a:t>Domains</a:t>
            </a:r>
            <a:r>
              <a:rPr lang="pt-BR" sz="2600" dirty="0"/>
              <a:t>) definido como um grupo de atividades focadas na correta entrega dos resultados e foram adicionadas práticas de gestão para um gerenciamento de projetos eficaz.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6270-3924-42BB-82E2-8E77C3EC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88" y="3656282"/>
            <a:ext cx="3024336" cy="25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C67A46-E15C-4AC0-8865-79206A558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12" y="2014340"/>
            <a:ext cx="520137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6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aphicFrame>
        <p:nvGraphicFramePr>
          <p:cNvPr id="13" name="CaixaDeTexto 15">
            <a:extLst>
              <a:ext uri="{FF2B5EF4-FFF2-40B4-BE49-F238E27FC236}">
                <a16:creationId xmlns:a16="http://schemas.microsoft.com/office/drawing/2014/main" id="{BE9A7E92-10E1-C703-2E3A-8C1E9601D444}"/>
              </a:ext>
            </a:extLst>
          </p:cNvPr>
          <p:cNvGraphicFramePr/>
          <p:nvPr/>
        </p:nvGraphicFramePr>
        <p:xfrm>
          <a:off x="755576" y="764704"/>
          <a:ext cx="7920880" cy="5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73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179512" y="1233869"/>
            <a:ext cx="3299852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 que é </a:t>
            </a:r>
            <a:r>
              <a:rPr lang="en-US" sz="31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metodologia</a:t>
            </a: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ágil</a:t>
            </a: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4629150" y="804672"/>
            <a:ext cx="3915918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Alguns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métodos</a:t>
            </a:r>
            <a:r>
              <a:rPr lang="en-US" sz="1500" dirty="0">
                <a:solidFill>
                  <a:schemeClr val="tx2"/>
                </a:solidFill>
              </a:rPr>
              <a:t> e ferramentas </a:t>
            </a:r>
            <a:r>
              <a:rPr lang="en-US" sz="1500" dirty="0" err="1">
                <a:solidFill>
                  <a:schemeClr val="tx2"/>
                </a:solidFill>
              </a:rPr>
              <a:t>surgiram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como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uma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alternativa</a:t>
            </a:r>
            <a:r>
              <a:rPr lang="en-US" sz="1500" dirty="0">
                <a:solidFill>
                  <a:schemeClr val="tx2"/>
                </a:solidFill>
              </a:rPr>
              <a:t> para </a:t>
            </a:r>
            <a:r>
              <a:rPr lang="en-US" sz="1500" dirty="0" err="1">
                <a:solidFill>
                  <a:schemeClr val="tx2"/>
                </a:solidFill>
              </a:rPr>
              <a:t>atender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demandas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clientes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projetos</a:t>
            </a:r>
            <a:r>
              <a:rPr lang="en-US" sz="1500" dirty="0">
                <a:solidFill>
                  <a:schemeClr val="tx2"/>
                </a:solidFill>
              </a:rPr>
              <a:t> de forma: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Dinâmica</a:t>
            </a: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Flexível</a:t>
            </a: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Aumento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produtividade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Planejamento</a:t>
            </a:r>
            <a:r>
              <a:rPr lang="en-US" sz="1500" dirty="0">
                <a:solidFill>
                  <a:schemeClr val="tx2"/>
                </a:solidFill>
              </a:rPr>
              <a:t> com </a:t>
            </a:r>
            <a:r>
              <a:rPr lang="en-US" sz="1500" dirty="0" err="1">
                <a:solidFill>
                  <a:schemeClr val="tx2"/>
                </a:solidFill>
              </a:rPr>
              <a:t>todos</a:t>
            </a:r>
            <a:r>
              <a:rPr lang="en-US" sz="1500" dirty="0">
                <a:solidFill>
                  <a:schemeClr val="tx2"/>
                </a:solidFill>
              </a:rPr>
              <a:t> da </a:t>
            </a:r>
            <a:r>
              <a:rPr lang="en-US" sz="1500" dirty="0" err="1">
                <a:solidFill>
                  <a:schemeClr val="tx2"/>
                </a:solidFill>
              </a:rPr>
              <a:t>equipe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não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somente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os</a:t>
            </a:r>
            <a:r>
              <a:rPr lang="en-US" sz="1500" dirty="0">
                <a:solidFill>
                  <a:schemeClr val="tx2"/>
                </a:solidFill>
              </a:rPr>
              <a:t> 	   </a:t>
            </a:r>
            <a:r>
              <a:rPr lang="en-US" sz="1500" dirty="0" err="1">
                <a:solidFill>
                  <a:schemeClr val="tx2"/>
                </a:solidFill>
              </a:rPr>
              <a:t>gestores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Anos</a:t>
            </a:r>
            <a:r>
              <a:rPr lang="en-US" sz="1500" dirty="0">
                <a:solidFill>
                  <a:schemeClr val="tx2"/>
                </a:solidFill>
              </a:rPr>
              <a:t> 2000 </a:t>
            </a:r>
            <a:r>
              <a:rPr lang="en-US" sz="1500" dirty="0" err="1">
                <a:solidFill>
                  <a:schemeClr val="tx2"/>
                </a:solidFill>
              </a:rPr>
              <a:t>houve</a:t>
            </a:r>
            <a:r>
              <a:rPr lang="en-US" sz="1500" dirty="0">
                <a:solidFill>
                  <a:schemeClr val="tx2"/>
                </a:solidFill>
              </a:rPr>
              <a:t> um </a:t>
            </a:r>
            <a:r>
              <a:rPr lang="en-US" sz="1500" dirty="0" err="1">
                <a:solidFill>
                  <a:schemeClr val="tx2"/>
                </a:solidFill>
              </a:rPr>
              <a:t>protesto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desenvolvedores</a:t>
            </a:r>
            <a:r>
              <a:rPr lang="en-US" sz="1500" dirty="0">
                <a:solidFill>
                  <a:schemeClr val="tx2"/>
                </a:solidFill>
              </a:rPr>
              <a:t> de software </a:t>
            </a:r>
            <a:r>
              <a:rPr lang="en-US" sz="1500" dirty="0" err="1">
                <a:solidFill>
                  <a:schemeClr val="tx2"/>
                </a:solidFill>
              </a:rPr>
              <a:t>sobre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os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processos</a:t>
            </a:r>
            <a:r>
              <a:rPr lang="en-US" sz="1500" dirty="0">
                <a:solidFill>
                  <a:schemeClr val="tx2"/>
                </a:solidFill>
              </a:rPr>
              <a:t> que </a:t>
            </a:r>
            <a:r>
              <a:rPr lang="en-US" sz="1500" dirty="0" err="1">
                <a:solidFill>
                  <a:schemeClr val="tx2"/>
                </a:solidFill>
              </a:rPr>
              <a:t>eram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muito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morosos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amarrados</a:t>
            </a:r>
            <a:r>
              <a:rPr lang="en-US" sz="1500" dirty="0">
                <a:solidFill>
                  <a:schemeClr val="tx2"/>
                </a:solidFill>
              </a:rPr>
              <a:t> para </a:t>
            </a:r>
            <a:r>
              <a:rPr lang="en-US" sz="1500" dirty="0" err="1">
                <a:solidFill>
                  <a:schemeClr val="tx2"/>
                </a:solidFill>
              </a:rPr>
              <a:t>desenvolver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resolveram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sugerir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uma</a:t>
            </a:r>
            <a:r>
              <a:rPr lang="en-US" sz="1500" dirty="0">
                <a:solidFill>
                  <a:schemeClr val="tx2"/>
                </a:solidFill>
              </a:rPr>
              <a:t> forma nova de </a:t>
            </a:r>
            <a:r>
              <a:rPr lang="en-US" sz="1500" dirty="0" err="1">
                <a:solidFill>
                  <a:schemeClr val="tx2"/>
                </a:solidFill>
              </a:rPr>
              <a:t>fazer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programas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nasceu</a:t>
            </a:r>
            <a:r>
              <a:rPr lang="en-US" sz="1500" dirty="0">
                <a:solidFill>
                  <a:schemeClr val="tx2"/>
                </a:solidFill>
              </a:rPr>
              <a:t> o manifesto </a:t>
            </a:r>
            <a:r>
              <a:rPr lang="en-US" sz="1500" dirty="0" err="1">
                <a:solidFill>
                  <a:schemeClr val="tx2"/>
                </a:solidFill>
              </a:rPr>
              <a:t>ágil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03504" y="5434228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QUATRO valores do ágil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100"/>
            <a:ext cx="2514948" cy="1630750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C69A63D0-744C-4EC8-8CC2-E1E5C61F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3536" y="733650"/>
            <a:ext cx="7916928" cy="3008432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3"/>
            <a:ext cx="2296085" cy="2297266"/>
            <a:chOff x="-305" y="-1"/>
            <a:chExt cx="3832880" cy="28761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129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Pilares do Scrum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A4B61E-AD2D-4D4D-8BA6-B208A31FFA16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Pilares do Scrum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C2003C-CBC4-4AFD-A4D0-0293717B7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" y="4149080"/>
            <a:ext cx="1182265" cy="187115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F3F629-5018-416F-A5D6-89128C2FE830}"/>
              </a:ext>
            </a:extLst>
          </p:cNvPr>
          <p:cNvSpPr txBox="1"/>
          <p:nvPr/>
        </p:nvSpPr>
        <p:spPr>
          <a:xfrm>
            <a:off x="969949" y="4869160"/>
            <a:ext cx="151381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TRANSPARÊNCIA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428D582-39C1-4D3B-A9C4-2CA4B789F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99" y="4150130"/>
            <a:ext cx="1182265" cy="18711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7E81C6-7AE0-494D-9E41-40661500D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95" y="4149080"/>
            <a:ext cx="1182265" cy="187115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85C422-E8F5-436C-96B4-9E93962E8952}"/>
              </a:ext>
            </a:extLst>
          </p:cNvPr>
          <p:cNvSpPr txBox="1"/>
          <p:nvPr/>
        </p:nvSpPr>
        <p:spPr>
          <a:xfrm>
            <a:off x="4067944" y="4869160"/>
            <a:ext cx="108012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INSPEÇÃO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827226D-103C-4D6B-848B-2B4C9ED2B3E5}"/>
              </a:ext>
            </a:extLst>
          </p:cNvPr>
          <p:cNvSpPr txBox="1"/>
          <p:nvPr/>
        </p:nvSpPr>
        <p:spPr>
          <a:xfrm>
            <a:off x="6514565" y="4869160"/>
            <a:ext cx="151381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Adaptação</a:t>
            </a:r>
          </a:p>
        </p:txBody>
      </p:sp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A473BB00-8C31-475E-B789-0AB7E44D4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7211"/>
              </p:ext>
            </p:extLst>
          </p:nvPr>
        </p:nvGraphicFramePr>
        <p:xfrm>
          <a:off x="899592" y="1412776"/>
          <a:ext cx="1829300" cy="2737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453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 err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Transparência</a:t>
                      </a:r>
                      <a:endParaRPr lang="en-JM" altLang="ko-KR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5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Todo trabalho deve  ser claramente definido e conhecido por todas as partes envolvidas no projeto</a:t>
                      </a: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.     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51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5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2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6" name="Table 19">
            <a:extLst>
              <a:ext uri="{FF2B5EF4-FFF2-40B4-BE49-F238E27FC236}">
                <a16:creationId xmlns:a16="http://schemas.microsoft.com/office/drawing/2014/main" id="{07D1B7E9-3A7B-4176-AB4E-BF7817AD8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9912"/>
              </p:ext>
            </p:extLst>
          </p:nvPr>
        </p:nvGraphicFramePr>
        <p:xfrm>
          <a:off x="3642069" y="1340768"/>
          <a:ext cx="1829300" cy="2731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63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Inspeção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56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Todo trabalho deve ser inspecionado com a frequência necessária para garantir a qualidade na primeira tentativa.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56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6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0">
            <a:extLst>
              <a:ext uri="{FF2B5EF4-FFF2-40B4-BE49-F238E27FC236}">
                <a16:creationId xmlns:a16="http://schemas.microsoft.com/office/drawing/2014/main" id="{65C11910-8F4E-4BD2-80F3-110432040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96544"/>
              </p:ext>
            </p:extLst>
          </p:nvPr>
        </p:nvGraphicFramePr>
        <p:xfrm>
          <a:off x="6378373" y="1429944"/>
          <a:ext cx="1829300" cy="27325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96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 err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Adaptação</a:t>
                      </a:r>
                      <a:endParaRPr lang="en-JM" altLang="ko-KR" sz="16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6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Significa a capacidade de adaptar o projeto à necessidade de negócio o mais rápido possível para minimizar danos futuro.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23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96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3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566F012-117E-4C2F-B340-12A98772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06489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03504" y="5434228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Doze princípios do ágil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100"/>
            <a:ext cx="2514948" cy="1630750"/>
            <a:chOff x="-305" y="-4155"/>
            <a:chExt cx="2514948" cy="217433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DDC29064-7213-4177-BFDE-18E3E91A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04410" y="445153"/>
            <a:ext cx="7135179" cy="3585427"/>
          </a:xfrm>
          <a:prstGeom prst="rect">
            <a:avLst/>
          </a:prstGeom>
          <a:noFill/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48CE64F-A613-44F3-80D9-E24F104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Profª Karina Paltrinieri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3"/>
            <a:ext cx="2296085" cy="2297266"/>
            <a:chOff x="-305" y="-1"/>
            <a:chExt cx="3832880" cy="287613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1 - Introdução à gestão de projetos</a:t>
            </a:r>
          </a:p>
          <a:p>
            <a:r>
              <a:rPr lang="pt-BR" dirty="0"/>
              <a:t>2 - Gestão tradicional - PMI</a:t>
            </a:r>
          </a:p>
          <a:p>
            <a:r>
              <a:rPr lang="pt-BR" dirty="0"/>
              <a:t>3 - Gestão ágil - Scrum - Introdução</a:t>
            </a:r>
          </a:p>
          <a:p>
            <a:r>
              <a:rPr lang="pt-BR" dirty="0"/>
              <a:t>	3.1 - Tipos de projetos</a:t>
            </a:r>
          </a:p>
          <a:p>
            <a:r>
              <a:rPr lang="pt-BR" dirty="0"/>
              <a:t>	3.2 - Tipos de projetos - Tradicional e ágil</a:t>
            </a:r>
          </a:p>
          <a:p>
            <a:r>
              <a:rPr lang="pt-BR" dirty="0"/>
              <a:t>4 - </a:t>
            </a:r>
            <a:r>
              <a:rPr lang="pt-BR" dirty="0" err="1"/>
              <a:t>HandsOn</a:t>
            </a:r>
            <a:r>
              <a:rPr lang="pt-BR" dirty="0"/>
              <a:t> – Vamos aprender gestão de projeto ágil</a:t>
            </a:r>
          </a:p>
          <a:p>
            <a:r>
              <a:rPr lang="pt-BR" dirty="0"/>
              <a:t>	4.1 - Metodologia ágil</a:t>
            </a:r>
          </a:p>
          <a:p>
            <a:r>
              <a:rPr lang="pt-BR" dirty="0"/>
              <a:t>		4.2 - O que é metodologia ágil?</a:t>
            </a:r>
          </a:p>
          <a:p>
            <a:r>
              <a:rPr lang="pt-BR" dirty="0"/>
              <a:t>	4.2 - QUATRO áreas de domínio da agilidade</a:t>
            </a:r>
          </a:p>
          <a:p>
            <a:r>
              <a:rPr lang="pt-BR" dirty="0"/>
              <a:t>	4.3 - QUATRO valores do ágil</a:t>
            </a:r>
          </a:p>
          <a:p>
            <a:r>
              <a:rPr lang="pt-BR" dirty="0"/>
              <a:t>	4.4 - Doze princípios do ágil</a:t>
            </a:r>
          </a:p>
          <a:p>
            <a:r>
              <a:rPr lang="pt-BR" dirty="0"/>
              <a:t>	4.5 - Solução ágil</a:t>
            </a:r>
          </a:p>
          <a:p>
            <a:r>
              <a:rPr lang="pt-BR" dirty="0"/>
              <a:t>	4.6 - Ágil e não frágil</a:t>
            </a:r>
          </a:p>
          <a:p>
            <a:r>
              <a:rPr lang="pt-BR" dirty="0"/>
              <a:t>	4.7 - Desenvolvimento de software em cascata X ágil</a:t>
            </a:r>
          </a:p>
          <a:p>
            <a:r>
              <a:rPr lang="pt-BR" dirty="0"/>
              <a:t>	4.8 - Vantagem do ágil para os clientes</a:t>
            </a:r>
          </a:p>
          <a:p>
            <a:r>
              <a:rPr lang="pt-BR" dirty="0"/>
              <a:t>	4.9 - Frameworks ágeis</a:t>
            </a:r>
          </a:p>
          <a:p>
            <a:r>
              <a:rPr lang="pt-BR" dirty="0"/>
              <a:t>	4.10 - Frameworks ágeis – Qual utilizar?</a:t>
            </a:r>
          </a:p>
          <a:p>
            <a:r>
              <a:rPr lang="pt-BR" dirty="0"/>
              <a:t>	4.11 - Frameworks combinados</a:t>
            </a:r>
          </a:p>
          <a:p>
            <a:r>
              <a:rPr lang="pt-BR" dirty="0"/>
              <a:t>	4.12 - </a:t>
            </a:r>
            <a:r>
              <a:rPr lang="pt-BR" dirty="0" err="1"/>
              <a:t>Kanban</a:t>
            </a:r>
            <a:r>
              <a:rPr lang="pt-BR" dirty="0"/>
              <a:t> board</a:t>
            </a:r>
          </a:p>
          <a:p>
            <a:r>
              <a:rPr lang="pt-BR" dirty="0"/>
              <a:t>	4.13 - </a:t>
            </a:r>
            <a:r>
              <a:rPr lang="pt-BR" dirty="0" err="1"/>
              <a:t>Kanban</a:t>
            </a:r>
            <a:r>
              <a:rPr lang="pt-BR" dirty="0"/>
              <a:t> board - Ferramentas</a:t>
            </a:r>
          </a:p>
        </p:txBody>
      </p:sp>
    </p:spTree>
    <p:extLst>
      <p:ext uri="{BB962C8B-B14F-4D97-AF65-F5344CB8AC3E}">
        <p14:creationId xmlns:p14="http://schemas.microsoft.com/office/powerpoint/2010/main" val="411801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739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Desenvolvimento de software em cascata X ágil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476C48A-598C-43F5-976C-71B78A252769}"/>
              </a:ext>
            </a:extLst>
          </p:cNvPr>
          <p:cNvSpPr txBox="1">
            <a:spLocks/>
          </p:cNvSpPr>
          <p:nvPr/>
        </p:nvSpPr>
        <p:spPr>
          <a:xfrm>
            <a:off x="0" y="1700808"/>
            <a:ext cx="1331640" cy="852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/>
              <a:t>Cascata</a:t>
            </a:r>
            <a:endParaRPr lang="pt-BR" sz="2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61E916F-3810-4891-A34D-00A9AC4007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2551" y="1340768"/>
            <a:ext cx="7045953" cy="351504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BE21FBCA-B31B-44F9-89FF-BD1222FBA84E}"/>
              </a:ext>
            </a:extLst>
          </p:cNvPr>
          <p:cNvSpPr txBox="1">
            <a:spLocks/>
          </p:cNvSpPr>
          <p:nvPr/>
        </p:nvSpPr>
        <p:spPr>
          <a:xfrm>
            <a:off x="-1016" y="3501008"/>
            <a:ext cx="1116632" cy="852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Ágil</a:t>
            </a:r>
          </a:p>
        </p:txBody>
      </p:sp>
      <p:sp>
        <p:nvSpPr>
          <p:cNvPr id="16" name="Seta para a direita 11">
            <a:extLst>
              <a:ext uri="{FF2B5EF4-FFF2-40B4-BE49-F238E27FC236}">
                <a16:creationId xmlns:a16="http://schemas.microsoft.com/office/drawing/2014/main" id="{723C53A7-B424-45B7-9575-42D63F8A6D5F}"/>
              </a:ext>
            </a:extLst>
          </p:cNvPr>
          <p:cNvSpPr/>
          <p:nvPr/>
        </p:nvSpPr>
        <p:spPr>
          <a:xfrm>
            <a:off x="1259632" y="1916832"/>
            <a:ext cx="720080" cy="504056"/>
          </a:xfrm>
          <a:prstGeom prst="rightArrow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2">
            <a:extLst>
              <a:ext uri="{FF2B5EF4-FFF2-40B4-BE49-F238E27FC236}">
                <a16:creationId xmlns:a16="http://schemas.microsoft.com/office/drawing/2014/main" id="{8D64D837-1F4E-4913-B3DB-5DAB6E446C3B}"/>
              </a:ext>
            </a:extLst>
          </p:cNvPr>
          <p:cNvSpPr/>
          <p:nvPr/>
        </p:nvSpPr>
        <p:spPr>
          <a:xfrm>
            <a:off x="1259632" y="3645024"/>
            <a:ext cx="720080" cy="504056"/>
          </a:xfrm>
          <a:prstGeom prst="rightArrow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72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739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Desenvolvimento de software em cascata X ágil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AB3A53-8FB4-41A6-A227-A9416C10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5" y="692696"/>
            <a:ext cx="6441631" cy="2252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1A275E-5B41-4B6A-9BC6-06F37A73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96" y="2991409"/>
            <a:ext cx="6398447" cy="346192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982BED4D-1E74-44E2-8691-60629D869F3B}"/>
              </a:ext>
            </a:extLst>
          </p:cNvPr>
          <p:cNvSpPr txBox="1"/>
          <p:nvPr/>
        </p:nvSpPr>
        <p:spPr>
          <a:xfrm>
            <a:off x="2550968" y="6525344"/>
            <a:ext cx="2309064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1200" dirty="0"/>
              <a:t>Fonte: https://artia.com/scrum/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78C3266-38F7-41EC-BD75-140DB9F4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63828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05E6-CF43-4DE1-B0C0-D999B930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6820598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39056-AEC8-4BFA-9928-DBB372100084}"/>
              </a:ext>
            </a:extLst>
          </p:cNvPr>
          <p:cNvSpPr txBox="1"/>
          <p:nvPr/>
        </p:nvSpPr>
        <p:spPr>
          <a:xfrm>
            <a:off x="862347" y="28110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PDCA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A8E0D044-BE1F-45D5-914B-6C40252815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48CE64F-A613-44F3-80D9-E24F104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89771-EBD1-401E-B7F9-7C7F19B9C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8" y="1060389"/>
            <a:ext cx="7653063" cy="47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78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Vantagem do ágil para os clientes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A7C09B7-2F98-4A28-AA37-AC19F40D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1819275"/>
            <a:ext cx="73533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324C711-3379-4FF7-94F0-6A9B3216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11094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12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Frameworks combinados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53A569F-1B93-4AA7-A785-D08BCC9BC49C}"/>
              </a:ext>
            </a:extLst>
          </p:cNvPr>
          <p:cNvSpPr txBox="1"/>
          <p:nvPr/>
        </p:nvSpPr>
        <p:spPr>
          <a:xfrm>
            <a:off x="0" y="651923"/>
            <a:ext cx="914400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2600" dirty="0"/>
              <a:t>Os Frameworks Ágeis são adaptáveis e muitas vezes são combinados entre eles: O </a:t>
            </a:r>
            <a:r>
              <a:rPr lang="pt-BR" altLang="ko-KR" sz="2600" dirty="0" err="1"/>
              <a:t>Kanban</a:t>
            </a:r>
            <a:r>
              <a:rPr lang="pt-BR" altLang="ko-KR" sz="2600" dirty="0"/>
              <a:t> foca mais no acompanhamento visual dos processos e o Scrum no gerenciamento do projeto, por isso a junção desses dois é muito utilizada.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49D9C80-24C8-4AE3-B151-52443B7B72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636912"/>
            <a:ext cx="8029692" cy="38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DC564B8-04F3-44FF-A767-90F5077BA8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1" y="1528762"/>
            <a:ext cx="7156197" cy="3107738"/>
          </a:xfrm>
          <a:prstGeom prst="rect">
            <a:avLst/>
          </a:prstGeom>
        </p:spPr>
      </p:pic>
      <p:sp>
        <p:nvSpPr>
          <p:cNvPr id="14" name="Google Shape;190;p12">
            <a:extLst>
              <a:ext uri="{FF2B5EF4-FFF2-40B4-BE49-F238E27FC236}">
                <a16:creationId xmlns:a16="http://schemas.microsoft.com/office/drawing/2014/main" id="{162CAF11-61C5-4C26-B996-D8774320DCA4}"/>
              </a:ext>
            </a:extLst>
          </p:cNvPr>
          <p:cNvSpPr txBox="1">
            <a:spLocks/>
          </p:cNvSpPr>
          <p:nvPr/>
        </p:nvSpPr>
        <p:spPr>
          <a:xfrm>
            <a:off x="6369627" y="3670317"/>
            <a:ext cx="2766945" cy="1026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Fluxo da esquerda pra direita;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Itens priorizados no topo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19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5325BCC-9C83-4ED1-941F-822F802B4A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083" y="1430481"/>
            <a:ext cx="6445650" cy="3629891"/>
          </a:xfrm>
          <a:prstGeom prst="rect">
            <a:avLst/>
          </a:prstGeom>
        </p:spPr>
      </p:pic>
      <p:sp>
        <p:nvSpPr>
          <p:cNvPr id="15" name="Google Shape;190;p12">
            <a:extLst>
              <a:ext uri="{FF2B5EF4-FFF2-40B4-BE49-F238E27FC236}">
                <a16:creationId xmlns:a16="http://schemas.microsoft.com/office/drawing/2014/main" id="{C5468A71-779A-42FB-B5E3-CA0984F6CB15}"/>
              </a:ext>
            </a:extLst>
          </p:cNvPr>
          <p:cNvSpPr txBox="1">
            <a:spLocks/>
          </p:cNvSpPr>
          <p:nvPr/>
        </p:nvSpPr>
        <p:spPr>
          <a:xfrm>
            <a:off x="6507996" y="1326571"/>
            <a:ext cx="2766945" cy="1026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Controle de fluxo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Identificação de gargalo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Limite de demandas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Evitar sobrecarga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699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4098" name="Picture 2" descr="Quadro SCRUM - Quadro de tarefas KANBAN Excel">
            <a:extLst>
              <a:ext uri="{FF2B5EF4-FFF2-40B4-BE49-F238E27FC236}">
                <a16:creationId xmlns:a16="http://schemas.microsoft.com/office/drawing/2014/main" id="{6F82E833-D534-4F2F-94F3-C4923796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6306"/>
            <a:ext cx="9144000" cy="500538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411C17-2793-4521-B2E1-FE3D8C8A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57" y="2198964"/>
            <a:ext cx="2517423" cy="1374051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B4A5E239-7660-422C-B634-E7BF8E0A09C5}"/>
              </a:ext>
            </a:extLst>
          </p:cNvPr>
          <p:cNvCxnSpPr/>
          <p:nvPr/>
        </p:nvCxnSpPr>
        <p:spPr>
          <a:xfrm flipH="1">
            <a:off x="5292080" y="3212976"/>
            <a:ext cx="2376264" cy="2952328"/>
          </a:xfrm>
          <a:prstGeom prst="straightConnector1">
            <a:avLst/>
          </a:prstGeom>
          <a:ln w="25400">
            <a:solidFill>
              <a:srgbClr val="F026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0358B6C1-E4CE-48CF-99B1-30D12275E9A4}"/>
              </a:ext>
            </a:extLst>
          </p:cNvPr>
          <p:cNvSpPr txBox="1"/>
          <p:nvPr/>
        </p:nvSpPr>
        <p:spPr>
          <a:xfrm>
            <a:off x="539552" y="5987994"/>
            <a:ext cx="9289032" cy="89255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2600" dirty="0"/>
              <a:t>É um gráfico de indicador de desempenho para saber se as</a:t>
            </a:r>
          </a:p>
          <a:p>
            <a:pPr algn="just"/>
            <a:r>
              <a:rPr lang="pt-BR" altLang="ko-KR" sz="2600" dirty="0"/>
              <a:t>                                 entregas estão como o planejado.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4D1D9A8-682A-4D5D-A6D5-26247E5D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195035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505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 - Ferramentas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8A8A65-6B6F-413C-825B-3226E106E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82" y="1759135"/>
            <a:ext cx="3128527" cy="10596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8ED25A-1DD1-4192-A8F7-9C1FCEB1B3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194" y="3567649"/>
            <a:ext cx="2397562" cy="123171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AECCA91-F226-4F64-921F-72379086AD4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473" y="1812312"/>
            <a:ext cx="3461654" cy="9533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22DEF5-11BD-468D-BEE4-479DA57B549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7864" y="3570163"/>
            <a:ext cx="2752725" cy="1419225"/>
          </a:xfrm>
          <a:prstGeom prst="rect">
            <a:avLst/>
          </a:prstGeom>
        </p:spPr>
      </p:pic>
      <p:pic>
        <p:nvPicPr>
          <p:cNvPr id="1026" name="Picture 2" descr="▷ 【 KanbanFlow Kanban 】Informação, Comentários e Preços |2021|">
            <a:extLst>
              <a:ext uri="{FF2B5EF4-FFF2-40B4-BE49-F238E27FC236}">
                <a16:creationId xmlns:a16="http://schemas.microsoft.com/office/drawing/2014/main" id="{056E4A7E-FC06-44C2-B892-6127E999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00" y="311670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8BF911-F72B-45DD-B095-6DB72565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42807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4.14 - Pilares do Scrum</a:t>
            </a:r>
          </a:p>
          <a:p>
            <a:r>
              <a:rPr lang="pt-BR" dirty="0"/>
              <a:t>	4.15 - Papéis e responsabilidades – Scrum master</a:t>
            </a:r>
          </a:p>
          <a:p>
            <a:r>
              <a:rPr lang="pt-BR" dirty="0"/>
              <a:t>		4.15.1 - Teste – Questão PMP</a:t>
            </a:r>
          </a:p>
          <a:p>
            <a:r>
              <a:rPr lang="pt-BR" dirty="0"/>
              <a:t>	4.16 - Papéis e responsabilidades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r>
              <a:rPr lang="pt-BR" dirty="0"/>
              <a:t>		4.16.1 - Papéis e responsabilidades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- Questão de 		certificação PSM-I</a:t>
            </a:r>
          </a:p>
          <a:p>
            <a:r>
              <a:rPr lang="pt-BR" dirty="0"/>
              <a:t>	4.17 - Tamanho do time Scrum</a:t>
            </a:r>
          </a:p>
          <a:p>
            <a:r>
              <a:rPr lang="pt-BR" dirty="0"/>
              <a:t>	4.18 - Papéis e responsabilidades – Time de desenvolvimento</a:t>
            </a:r>
          </a:p>
          <a:p>
            <a:r>
              <a:rPr lang="pt-BR" dirty="0"/>
              <a:t>	4.19 - Artefatos do Scrum –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  <a:p>
            <a:r>
              <a:rPr lang="pt-BR" dirty="0"/>
              <a:t>	4.20 - Teste – Questão PMP Questão de gestão de tempo de projeto</a:t>
            </a:r>
          </a:p>
          <a:p>
            <a:r>
              <a:rPr lang="pt-BR" dirty="0"/>
              <a:t>	4.21 - Artefatos do Scrum – Spring backlog</a:t>
            </a:r>
          </a:p>
          <a:p>
            <a:r>
              <a:rPr lang="pt-BR" dirty="0"/>
              <a:t>	4.22 - Definição de pronto</a:t>
            </a:r>
          </a:p>
          <a:p>
            <a:r>
              <a:rPr lang="pt-BR" dirty="0"/>
              <a:t>	4.23 - Definição de pronto - Exemplos</a:t>
            </a:r>
          </a:p>
          <a:p>
            <a:r>
              <a:rPr lang="pt-BR" dirty="0"/>
              <a:t>	4.24 - Eventos do Scrum - Sprint</a:t>
            </a:r>
          </a:p>
          <a:p>
            <a:r>
              <a:rPr lang="pt-BR" dirty="0"/>
              <a:t>	4.25 - Eventos do Scrum – Sprint Planning</a:t>
            </a:r>
          </a:p>
          <a:p>
            <a:r>
              <a:rPr lang="pt-BR" dirty="0"/>
              <a:t>	4.26 - Eventos do Scrum – Sprint Planning na prática</a:t>
            </a:r>
          </a:p>
          <a:p>
            <a:r>
              <a:rPr lang="pt-BR" dirty="0"/>
              <a:t>	4.27 - Eventos do Scrum – Daily Meeting</a:t>
            </a:r>
          </a:p>
          <a:p>
            <a:r>
              <a:rPr lang="pt-BR" dirty="0"/>
              <a:t>	4.28 - Eventos do Scrum – Daily na prática</a:t>
            </a:r>
          </a:p>
          <a:p>
            <a:r>
              <a:rPr lang="pt-BR" dirty="0"/>
              <a:t>	4.29 - Ferramenta de controle para as atividades do backlog da sprint</a:t>
            </a:r>
          </a:p>
          <a:p>
            <a:r>
              <a:rPr lang="pt-BR" dirty="0"/>
              <a:t>	4.30 - Eventos do Scrum – Spring Review</a:t>
            </a:r>
          </a:p>
          <a:p>
            <a:r>
              <a:rPr lang="pt-BR" dirty="0"/>
              <a:t>	4.31 - Eventos do Scrum – Sprint </a:t>
            </a:r>
            <a:r>
              <a:rPr lang="pt-BR" dirty="0" err="1"/>
              <a:t>Retrospective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A4CB55D-183F-4533-9B74-C4389402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23565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917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D3335B15-1C9F-40C1-ACB6-7DD794D581DA}"/>
              </a:ext>
            </a:extLst>
          </p:cNvPr>
          <p:cNvSpPr txBox="1">
            <a:spLocks/>
          </p:cNvSpPr>
          <p:nvPr/>
        </p:nvSpPr>
        <p:spPr>
          <a:xfrm>
            <a:off x="814275" y="1939684"/>
            <a:ext cx="6132600" cy="31455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Papéis e Responsabilidades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Artefatos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Eventos</a:t>
            </a:r>
          </a:p>
        </p:txBody>
      </p:sp>
      <p:pic>
        <p:nvPicPr>
          <p:cNvPr id="17" name="Google Shape;302;p20">
            <a:extLst>
              <a:ext uri="{FF2B5EF4-FFF2-40B4-BE49-F238E27FC236}">
                <a16:creationId xmlns:a16="http://schemas.microsoft.com/office/drawing/2014/main" id="{4E3FA5D4-BCDE-4BE0-989E-F335353F86C4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66" y="1420432"/>
            <a:ext cx="4097700" cy="40968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96D325-B8A1-485A-82EB-6CED20CC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24778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207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Papéis e responsabilidades – Scrum master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3D481599-6739-46C1-8E12-1CB79875A15D}"/>
              </a:ext>
            </a:extLst>
          </p:cNvPr>
          <p:cNvGrpSpPr/>
          <p:nvPr/>
        </p:nvGrpSpPr>
        <p:grpSpPr>
          <a:xfrm>
            <a:off x="467544" y="1430974"/>
            <a:ext cx="8328139" cy="4158266"/>
            <a:chOff x="71069" y="1052622"/>
            <a:chExt cx="3303442" cy="4158266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B15886-17AB-4303-8289-36A59D3F6C2B}"/>
                </a:ext>
              </a:extLst>
            </p:cNvPr>
            <p:cNvSpPr txBox="1"/>
            <p:nvPr/>
          </p:nvSpPr>
          <p:spPr>
            <a:xfrm>
              <a:off x="71069" y="1052622"/>
              <a:ext cx="3303442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 MASTER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9D753BC8-0301-4FA9-93EB-903DBAED70F9}"/>
                </a:ext>
              </a:extLst>
            </p:cNvPr>
            <p:cNvSpPr txBox="1"/>
            <p:nvPr/>
          </p:nvSpPr>
          <p:spPr>
            <a:xfrm>
              <a:off x="71069" y="1409847"/>
              <a:ext cx="3291431" cy="380104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responsável por garantir que 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seja entendido e aplicado, garantindo as condições necessárias para o andamento das atividades do time de desenvolvimento. </a:t>
              </a:r>
            </a:p>
            <a:p>
              <a:endPara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Encontra técnicas para o gerenciamento efetivo do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do Produto;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Ensina o Time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Scrum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a criar itens de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do Produto de forma clara e concisa;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Facilita os eventos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Scrum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conforme exigidos ou necessários;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Treina o Time de Desenvolvimento em autogerenciamento e interdisciplinaridade;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Lidera e treina a organização na adoção do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142E47A-F5DD-4C0A-814D-AA1D853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751214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33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Papéis e responsabilidades – </a:t>
            </a:r>
            <a:r>
              <a:rPr lang="pt-BR" sz="2200" b="1" dirty="0" err="1"/>
              <a:t>Product</a:t>
            </a:r>
            <a:r>
              <a:rPr lang="pt-BR" sz="2200" b="1" dirty="0"/>
              <a:t> </a:t>
            </a:r>
            <a:r>
              <a:rPr lang="pt-BR" sz="2200" b="1" dirty="0" err="1"/>
              <a:t>owner</a:t>
            </a:r>
            <a:endParaRPr lang="pt-BR" sz="2200" b="1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73DEDEF-B716-4CA3-9980-627F2E686A93}"/>
              </a:ext>
            </a:extLst>
          </p:cNvPr>
          <p:cNvGrpSpPr/>
          <p:nvPr/>
        </p:nvGrpSpPr>
        <p:grpSpPr>
          <a:xfrm>
            <a:off x="467544" y="1430974"/>
            <a:ext cx="8328139" cy="3604268"/>
            <a:chOff x="71069" y="1052622"/>
            <a:chExt cx="3303442" cy="3604268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8E2535A2-9E17-41AE-98AB-57D144C62267}"/>
                </a:ext>
              </a:extLst>
            </p:cNvPr>
            <p:cNvSpPr txBox="1"/>
            <p:nvPr/>
          </p:nvSpPr>
          <p:spPr>
            <a:xfrm>
              <a:off x="71069" y="1052622"/>
              <a:ext cx="3303442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Owner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A0342C77-64A5-4BD9-A470-E0B308E03279}"/>
                </a:ext>
              </a:extLst>
            </p:cNvPr>
            <p:cNvSpPr txBox="1"/>
            <p:nvPr/>
          </p:nvSpPr>
          <p:spPr>
            <a:xfrm>
              <a:off x="71069" y="1409847"/>
              <a:ext cx="3291431" cy="3247043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dono do produto é responsável pela visão de negócio, fazer a comunicação com as partes interessadas e garantir que a equipe trabalhe no que é mais valoroso e de maior prioridade, através do gerenciamento do Backlog do Produto que inclui:</a:t>
              </a:r>
            </a:p>
            <a:p>
              <a:pPr algn="just"/>
              <a:endPara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Expressar claramente os itens do </a:t>
              </a:r>
              <a:r>
                <a:rPr lang="pt-BR" altLang="ko-KR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Ordenar os itens do </a:t>
              </a:r>
              <a:r>
                <a:rPr lang="pt-BR" altLang="ko-KR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 para alcançar melhor as metas e missões;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Garantir o valor do trabalho realizado pelo Time de Desenvolvimento;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Garantir que o Backlog do Produto seja visível, transparente e claro para todos;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Garantir que o Time de Desenvolvimento entenda os itens do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no nível necessário.</a:t>
              </a:r>
            </a:p>
          </p:txBody>
        </p: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DE5DEF9-7FF3-446A-9A25-06FBBB9A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470835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31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Tamanho do time Scrum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ADCC4C3-FCAB-4DEF-AE07-893C3298608A}"/>
              </a:ext>
            </a:extLst>
          </p:cNvPr>
          <p:cNvSpPr/>
          <p:nvPr/>
        </p:nvSpPr>
        <p:spPr>
          <a:xfrm>
            <a:off x="13216" y="1124744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/>
              <a:t>O tamanho máximo recomendado são nove na equipe de desenvolvimento, um </a:t>
            </a:r>
            <a:r>
              <a:rPr lang="pt-BR" sz="1500" dirty="0" err="1"/>
              <a:t>Product</a:t>
            </a:r>
            <a:r>
              <a:rPr lang="pt-BR" sz="1500" dirty="0"/>
              <a:t> </a:t>
            </a:r>
            <a:r>
              <a:rPr lang="pt-BR" sz="1500" dirty="0" err="1"/>
              <a:t>Owner</a:t>
            </a:r>
            <a:r>
              <a:rPr lang="pt-BR" sz="1500" dirty="0"/>
              <a:t> e um Scrum Master.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999CF6-B3A6-4D49-A2D5-79528AA8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03659"/>
            <a:ext cx="3759393" cy="4121362"/>
          </a:xfrm>
          <a:prstGeom prst="rect">
            <a:avLst/>
          </a:prstGeom>
        </p:spPr>
      </p:pic>
      <p:pic>
        <p:nvPicPr>
          <p:cNvPr id="5124" name="Picture 4" descr="Como cada um dos papéis do Scrum contribui para o sucesso do seu projeto |  by Guilherme Gonçalves | Guilda do Código">
            <a:extLst>
              <a:ext uri="{FF2B5EF4-FFF2-40B4-BE49-F238E27FC236}">
                <a16:creationId xmlns:a16="http://schemas.microsoft.com/office/drawing/2014/main" id="{5985B020-64AB-4D3E-9E40-5BBDEFEE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74" y="1949263"/>
            <a:ext cx="5028622" cy="23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91A90E-AE2E-4566-AB10-579C1ED4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05331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5868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Artefatos do Scrum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F50D453A-ED70-49F7-87C0-92561805609F}"/>
              </a:ext>
            </a:extLst>
          </p:cNvPr>
          <p:cNvGrpSpPr/>
          <p:nvPr/>
        </p:nvGrpSpPr>
        <p:grpSpPr>
          <a:xfrm>
            <a:off x="2411759" y="1430974"/>
            <a:ext cx="6383924" cy="2911770"/>
            <a:chOff x="842262" y="1052622"/>
            <a:chExt cx="2532249" cy="2911770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E81E5E2C-1A7E-4C13-9D3B-24422EEF5715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backlog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DF5C341B-FA86-4CD1-A14D-A3E4A558A84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55454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uma lista ordenada de tudo que deve ser necessário no produto, e é uma origem única dos requisitos para qualquer mudança a ser feita no produto. 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Product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Owner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é responsável pelo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Produto, incluindo seu conteúdo, disponibilidade e ordenação;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Lista todas as características, funções, requisitos, melhorias e correções que formam as mudanças que devem ser feitas no produto nas futuras versões;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Os itens mais relevantes são priorizados e detalhados em demandas que ficam no topo da pilha.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b="1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Product</a:t>
              </a:r>
              <a:r>
                <a:rPr lang="pt-BR" altLang="ko-KR" sz="1400" b="1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pt-BR" altLang="ko-KR" sz="1400" b="1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sz="1400" b="1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também é conhecido como conjunto de estórias.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9CE63494-F585-4515-A5EC-81E954C06E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054" y="1344338"/>
            <a:ext cx="1926682" cy="3668838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8665512-0A71-42EA-B558-CCC375D0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48681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Criando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estórias</a:t>
            </a:r>
          </a:p>
        </p:txBody>
      </p:sp>
    </p:spTree>
    <p:extLst>
      <p:ext uri="{BB962C8B-B14F-4D97-AF65-F5344CB8AC3E}">
        <p14:creationId xmlns:p14="http://schemas.microsoft.com/office/powerpoint/2010/main" val="2533517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28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Diferença entre estória e história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1268760"/>
            <a:ext cx="9144000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dirty="0"/>
          </a:p>
          <a:p>
            <a:pPr algn="l"/>
            <a:r>
              <a:rPr lang="pt-BR" sz="2400" dirty="0"/>
              <a:t>	No contexto do ágil estória é a descrição das necessidades dos clientes, sendo descritas de uma maneira que seja única e não gere dependência de outra estória para ser feita.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	História é algo que é descrito com a necessidade de descrever algum acontecimento, como por exemplo a história do descobrimento do Brasil, ou seja, algo que ocorreu.</a:t>
            </a:r>
          </a:p>
          <a:p>
            <a:pPr algn="l"/>
            <a:r>
              <a:rPr lang="pt-BR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58881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5D0B54-58BF-499F-82B3-0B8E2692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1" y="980728"/>
            <a:ext cx="7129817" cy="5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1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DC84C-0C0B-4490-9D96-A026AF29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3" y="1304764"/>
            <a:ext cx="81388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7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495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Gerando as estórias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1268760"/>
            <a:ext cx="9144000" cy="530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criação do método de documentação de estórias vem da tentativa de resolver o problema e ou necessidade do cliente:</a:t>
            </a:r>
          </a:p>
          <a:p>
            <a:pPr algn="l"/>
            <a:r>
              <a:rPr lang="pt-BR" sz="2400" dirty="0"/>
              <a:t>	</a:t>
            </a:r>
          </a:p>
          <a:p>
            <a:pPr algn="l"/>
            <a:r>
              <a:rPr lang="pt-BR" sz="2400" dirty="0"/>
              <a:t>	- Quero</a:t>
            </a:r>
          </a:p>
          <a:p>
            <a:pPr algn="l"/>
            <a:r>
              <a:rPr lang="pt-BR" sz="2400" dirty="0"/>
              <a:t>	- Posso</a:t>
            </a:r>
          </a:p>
          <a:p>
            <a:pPr algn="l"/>
            <a:r>
              <a:rPr lang="pt-BR" sz="2400" dirty="0"/>
              <a:t>	- Preciso</a:t>
            </a:r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Ação para responder a necessidade do cliente:</a:t>
            </a:r>
          </a:p>
          <a:p>
            <a:pPr algn="l"/>
            <a:r>
              <a:rPr lang="pt-BR" sz="2400" dirty="0"/>
              <a:t>	</a:t>
            </a:r>
          </a:p>
          <a:p>
            <a:pPr algn="l"/>
            <a:r>
              <a:rPr lang="pt-BR" sz="2400" dirty="0"/>
              <a:t>	- </a:t>
            </a:r>
            <a:r>
              <a:rPr lang="pt-BR" sz="2400" b="1" dirty="0"/>
              <a:t>Ação:</a:t>
            </a:r>
            <a:r>
              <a:rPr lang="pt-BR" sz="2400" dirty="0"/>
              <a:t> O que pode ser feito, o que quero que seja feito?</a:t>
            </a:r>
          </a:p>
          <a:p>
            <a:pPr algn="l"/>
            <a:r>
              <a:rPr lang="pt-BR" sz="2400" dirty="0"/>
              <a:t>	- </a:t>
            </a:r>
            <a:r>
              <a:rPr lang="pt-BR" sz="2400" b="1" dirty="0"/>
              <a:t>Justificativa:</a:t>
            </a:r>
            <a:r>
              <a:rPr lang="pt-BR" sz="2400" dirty="0"/>
              <a:t> O motivo para se fazer isso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	</a:t>
            </a:r>
          </a:p>
        </p:txBody>
      </p:sp>
      <p:pic>
        <p:nvPicPr>
          <p:cNvPr id="1026" name="Picture 2" descr="Histórias de Usuário vs Casos de uso: Prós e contras para o desenvolvimento  ágil">
            <a:extLst>
              <a:ext uri="{FF2B5EF4-FFF2-40B4-BE49-F238E27FC236}">
                <a16:creationId xmlns:a16="http://schemas.microsoft.com/office/drawing/2014/main" id="{ADBB9C1A-B870-45B7-BA27-31C03E8D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85660"/>
            <a:ext cx="2270523" cy="22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4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4.32 - Processo Scrum</a:t>
            </a:r>
          </a:p>
          <a:p>
            <a:r>
              <a:rPr lang="pt-BR" dirty="0"/>
              <a:t>	4.33 - A4 do Scrum</a:t>
            </a:r>
          </a:p>
          <a:p>
            <a:r>
              <a:rPr lang="pt-BR" dirty="0"/>
              <a:t>	4.34 - Fluxo do Scrum para um sprint segundo o Guia SBOK</a:t>
            </a:r>
          </a:p>
          <a:p>
            <a:r>
              <a:rPr lang="pt-BR" dirty="0"/>
              <a:t>	4.35 - Questão para a certificação PMP com relação a ágil</a:t>
            </a:r>
          </a:p>
          <a:p>
            <a:r>
              <a:rPr lang="pt-BR" dirty="0"/>
              <a:t>	4.36 - Exemplo prático</a:t>
            </a:r>
          </a:p>
          <a:p>
            <a:r>
              <a:rPr lang="pt-BR" dirty="0"/>
              <a:t>	4.37 - Certificação – Scrum Fundamentals</a:t>
            </a:r>
          </a:p>
          <a:p>
            <a:r>
              <a:rPr lang="pt-BR" dirty="0"/>
              <a:t>	4.38 - Certificação – </a:t>
            </a:r>
            <a:r>
              <a:rPr lang="pt-BR" dirty="0" err="1"/>
              <a:t>Agile</a:t>
            </a:r>
            <a:r>
              <a:rPr lang="pt-BR" dirty="0"/>
              <a:t> Scrum  Foundation – ASF - EXIN</a:t>
            </a:r>
          </a:p>
          <a:p>
            <a:r>
              <a:rPr lang="pt-BR" dirty="0"/>
              <a:t>	4.39 - Certificação – Professional Scrum Master I – PSM I</a:t>
            </a:r>
          </a:p>
          <a:p>
            <a:r>
              <a:rPr lang="pt-BR" dirty="0"/>
              <a:t>	4.40 - Como atualizar seu currículo e </a:t>
            </a:r>
            <a:r>
              <a:rPr lang="pt-BR" dirty="0" err="1"/>
              <a:t>linkedIn</a:t>
            </a:r>
            <a:r>
              <a:rPr lang="pt-BR" dirty="0"/>
              <a:t> com esse conhecimento</a:t>
            </a:r>
          </a:p>
          <a:p>
            <a:r>
              <a:rPr lang="pt-BR" dirty="0"/>
              <a:t>	4.41 - Oportunidades de emprego em ágil</a:t>
            </a:r>
          </a:p>
          <a:p>
            <a:r>
              <a:rPr lang="pt-BR" dirty="0"/>
              <a:t>	4.42 - Carreira em ágil</a:t>
            </a:r>
          </a:p>
          <a:p>
            <a:r>
              <a:rPr lang="pt-BR" dirty="0"/>
              <a:t>	4.43 - Carreira – Scrum Master</a:t>
            </a:r>
          </a:p>
          <a:p>
            <a:r>
              <a:rPr lang="pt-BR" dirty="0"/>
              <a:t>	4.44 - Carreira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r>
              <a:rPr lang="pt-BR" dirty="0"/>
              <a:t>	4.45 - Scrum na FIAP</a:t>
            </a:r>
          </a:p>
          <a:p>
            <a:r>
              <a:rPr lang="pt-BR" dirty="0"/>
              <a:t>	4.46 - Ágil </a:t>
            </a:r>
            <a:r>
              <a:rPr lang="pt-BR" dirty="0" err="1"/>
              <a:t>Kanban</a:t>
            </a:r>
            <a:r>
              <a:rPr lang="pt-BR" dirty="0"/>
              <a:t> X Ágil Scrum</a:t>
            </a:r>
          </a:p>
          <a:p>
            <a:r>
              <a:rPr lang="pt-BR" dirty="0"/>
              <a:t>	4.47 - XP - Extreme </a:t>
            </a:r>
            <a:r>
              <a:rPr lang="pt-BR" dirty="0" err="1"/>
              <a:t>Programming</a:t>
            </a:r>
            <a:endParaRPr lang="pt-BR" dirty="0"/>
          </a:p>
          <a:p>
            <a:r>
              <a:rPr lang="pt-BR" dirty="0"/>
              <a:t>	4.48 - Gestão com cultura </a:t>
            </a:r>
            <a:r>
              <a:rPr lang="pt-BR" dirty="0" err="1"/>
              <a:t>DevOps</a:t>
            </a:r>
            <a:endParaRPr lang="pt-BR" dirty="0"/>
          </a:p>
          <a:p>
            <a:r>
              <a:rPr lang="pt-BR" dirty="0"/>
              <a:t>	4.49 - </a:t>
            </a:r>
            <a:r>
              <a:rPr lang="pt-BR" dirty="0" err="1"/>
              <a:t>DevOps</a:t>
            </a:r>
            <a:r>
              <a:rPr lang="pt-BR" dirty="0"/>
              <a:t> – O que é?</a:t>
            </a:r>
          </a:p>
          <a:p>
            <a:r>
              <a:rPr lang="pt-BR" dirty="0"/>
              <a:t>	4.50 - </a:t>
            </a:r>
            <a:r>
              <a:rPr lang="pt-BR" dirty="0" err="1"/>
              <a:t>DevOps</a:t>
            </a:r>
            <a:r>
              <a:rPr lang="pt-BR" dirty="0"/>
              <a:t> - Mas porquê a cultura </a:t>
            </a:r>
            <a:r>
              <a:rPr lang="pt-BR" dirty="0" err="1"/>
              <a:t>DevOps</a:t>
            </a:r>
            <a:r>
              <a:rPr lang="pt-BR" dirty="0"/>
              <a:t> entrega mais rápida?</a:t>
            </a:r>
          </a:p>
          <a:p>
            <a:r>
              <a:rPr lang="pt-BR" dirty="0"/>
              <a:t>	4.51 - </a:t>
            </a:r>
            <a:r>
              <a:rPr lang="pt-BR" dirty="0" err="1"/>
              <a:t>DevOps</a:t>
            </a:r>
            <a:r>
              <a:rPr lang="pt-BR" dirty="0"/>
              <a:t> – Time - </a:t>
            </a:r>
            <a:r>
              <a:rPr lang="pt-BR" dirty="0" err="1"/>
              <a:t>Dev</a:t>
            </a:r>
            <a:endParaRPr lang="pt-BR" dirty="0"/>
          </a:p>
          <a:p>
            <a:r>
              <a:rPr lang="pt-BR" dirty="0"/>
              <a:t>	4.52 - </a:t>
            </a:r>
            <a:r>
              <a:rPr lang="pt-BR" dirty="0" err="1"/>
              <a:t>DevOps</a:t>
            </a:r>
            <a:r>
              <a:rPr lang="pt-BR" dirty="0"/>
              <a:t> – Três pilares do </a:t>
            </a:r>
            <a:r>
              <a:rPr lang="pt-BR" dirty="0" err="1"/>
              <a:t>DevOps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7D2B0EA-76F8-48B2-A32D-758577C2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280214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761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Toda estória deve responder ao INVEST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CD56E0-57C2-4369-9806-0078255FFD7D}"/>
              </a:ext>
            </a:extLst>
          </p:cNvPr>
          <p:cNvSpPr txBox="1"/>
          <p:nvPr/>
        </p:nvSpPr>
        <p:spPr>
          <a:xfrm>
            <a:off x="0" y="1031825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INVEST</a:t>
            </a:r>
            <a:endParaRPr lang="pt-BR" dirty="0"/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b="1" dirty="0"/>
              <a:t>I</a:t>
            </a:r>
            <a:r>
              <a:rPr lang="pt-BR" dirty="0"/>
              <a:t>ndependentes: Uma estória é independente da outra, conseguindo gerar mais facilmente as sprints e os </a:t>
            </a:r>
            <a:r>
              <a:rPr lang="pt-BR" dirty="0" err="1"/>
              <a:t>MVPs</a:t>
            </a:r>
            <a:r>
              <a:rPr lang="pt-BR" dirty="0"/>
              <a:t>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N</a:t>
            </a:r>
            <a:r>
              <a:rPr lang="pt-BR" dirty="0"/>
              <a:t>egociáveis: Como a metodologia do ágil, ser mais flexível a negociação com relação aos entregáveis, sendo possível negociar começar uma estória sem terminar outra.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V</a:t>
            </a:r>
            <a:r>
              <a:rPr lang="pt-BR" dirty="0"/>
              <a:t>alorosa: Demonstrar o quanto ela contribuí para o objetivo final do projeto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E</a:t>
            </a:r>
            <a:r>
              <a:rPr lang="pt-BR" dirty="0"/>
              <a:t>stimável: A estória tem que ser clara ao ponto de poder ser mensura em esforço para a entrega</a:t>
            </a:r>
          </a:p>
          <a:p>
            <a:pPr marL="285750" indent="-285750">
              <a:buFontTx/>
              <a:buChar char="-"/>
            </a:pPr>
            <a:r>
              <a:rPr lang="pt-BR" b="1" dirty="0" err="1"/>
              <a:t>S</a:t>
            </a:r>
            <a:r>
              <a:rPr lang="pt-BR" dirty="0" err="1"/>
              <a:t>mall</a:t>
            </a:r>
            <a:r>
              <a:rPr lang="pt-BR" dirty="0"/>
              <a:t>: </a:t>
            </a:r>
            <a:r>
              <a:rPr lang="pt-BR" dirty="0" err="1"/>
              <a:t>Small</a:t>
            </a:r>
            <a:r>
              <a:rPr lang="pt-BR" dirty="0"/>
              <a:t> em português é pequena. O </a:t>
            </a:r>
            <a:r>
              <a:rPr lang="pt-BR" dirty="0" err="1"/>
              <a:t>Small</a:t>
            </a:r>
            <a:r>
              <a:rPr lang="pt-BR" dirty="0"/>
              <a:t> é para demonstrar que uma estória tem que ser pequena ao nível de ser possível a entrega em uma Sprint.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T</a:t>
            </a:r>
            <a:r>
              <a:rPr lang="pt-BR" dirty="0"/>
              <a:t>estável: A estória além de ser </a:t>
            </a:r>
            <a:r>
              <a:rPr lang="pt-BR" dirty="0" err="1"/>
              <a:t>Small</a:t>
            </a:r>
            <a:r>
              <a:rPr lang="pt-BR" dirty="0"/>
              <a:t> para poder estar em uma Sprint é necessário que seja testada para permitir um feedback.</a:t>
            </a:r>
          </a:p>
        </p:txBody>
      </p:sp>
      <p:pic>
        <p:nvPicPr>
          <p:cNvPr id="11" name="Picture 4" descr="User Story: 08 dicas para criar BOAS estória de usuário">
            <a:extLst>
              <a:ext uri="{FF2B5EF4-FFF2-40B4-BE49-F238E27FC236}">
                <a16:creationId xmlns:a16="http://schemas.microsoft.com/office/drawing/2014/main" id="{8E8DD1E7-5092-4B5F-B051-6B6054A3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64" y="4797152"/>
            <a:ext cx="5820647" cy="19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E04F7BB-51BB-4682-84FE-A4C5A2F3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72856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CD56E0-57C2-4369-9806-0078255FFD7D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74561E-2B94-4DB2-A375-B158271A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4457" y="260648"/>
            <a:ext cx="17568248" cy="6083796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C0498CF-0236-494F-83ED-B2D24F38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081559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F5D3CB-C8CE-46D4-AC60-1B39CF9C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41" y="987299"/>
            <a:ext cx="7169518" cy="48834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153E6-4BC6-4C6A-957E-30C4159A42E5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59C8652-90AE-4DC0-B570-0F8FA788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593077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F5D3CB-C8CE-46D4-AC60-1B39CF9C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72437"/>
            <a:ext cx="2864679" cy="195123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153E6-4BC6-4C6A-957E-30C4159A42E5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C90D9-7D0F-400D-8AEE-068AB865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398" y="900883"/>
            <a:ext cx="5378726" cy="5264421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AC25F81-7DD9-46C0-A7AC-FC7B31A4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197480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638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Entendendo os pontos da estória e estimativas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A86917-3577-4180-BAF9-1B5DE9FB1E2D}"/>
              </a:ext>
            </a:extLst>
          </p:cNvPr>
          <p:cNvSpPr txBox="1"/>
          <p:nvPr/>
        </p:nvSpPr>
        <p:spPr>
          <a:xfrm>
            <a:off x="0" y="103182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buFontTx/>
              <a:buChar char="-"/>
            </a:pPr>
            <a:r>
              <a:rPr lang="pt-BR" dirty="0"/>
              <a:t>Durante as estimativas surgem questões e essas ajudam a equipe a entender melhor o que será feito em cada estória.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Equipes tradicionais de gestão de projetos estimam tarefas em dias, semanas e meses.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Equipes de gestão ágil estimam em esforço geral, por exemplo todo o esforço em construir uma página de cadastro de cliente, desde o HTML 5 até o teste para ser definido como </a:t>
            </a:r>
            <a:r>
              <a:rPr lang="pt-BR" dirty="0" err="1"/>
              <a:t>done</a:t>
            </a:r>
            <a:r>
              <a:rPr lang="pt-BR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A equipe de desenvolvimento informa o quanto por exemplo consegue entregar de pontos em uma sprint de duas semanas, então o PO prioriza quais serão feitas na próxima sprint.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0342EF0-74C6-4A86-85DD-F6B0B30B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58331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40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Artefatos do Scrum – Spring backlog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65A44BB9-429E-4B58-8AA3-716CC608A238}"/>
              </a:ext>
            </a:extLst>
          </p:cNvPr>
          <p:cNvGrpSpPr/>
          <p:nvPr/>
        </p:nvGrpSpPr>
        <p:grpSpPr>
          <a:xfrm>
            <a:off x="2411759" y="1430974"/>
            <a:ext cx="6383924" cy="3404213"/>
            <a:chOff x="842262" y="1052622"/>
            <a:chExt cx="2532249" cy="3404213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8B31B35-F78B-4D46-85A6-394F3E6A4539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 BACKLOG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4AE174F-6062-4225-9E8E-006C66417EC4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3046988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um conjunto de itens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selecionados para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juntamente com o plano para entregar o incremento do produto e atingir o objetivo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a previsão do Time de Desenvolvimento sobre qual funcionalidade estará no próximo incremento e sobre o trabalho necessário para entregar essa funcionalidade em um incremento “Pronto”.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Os itens priorizados são planejados e integrados à uma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(ciclo dentro do qual um conjunto de atividades devem ser executadas);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 final de cada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temos um incremento do produto, ou projeto, assim entregando valor ao cliente.</a:t>
              </a:r>
            </a:p>
            <a:p>
              <a:pPr algn="just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C4A6629B-3396-4ECD-B7AD-874A6F06BF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438409"/>
            <a:ext cx="2376264" cy="370813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07090F6-F534-4E4B-B31B-55451C0F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518107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6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28650" y="171162"/>
            <a:ext cx="213013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Definição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preparado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8AF57-AAED-443C-BFD1-8439CF7E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21" y="640080"/>
            <a:ext cx="5132509" cy="5578816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5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C5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773A33F6-4240-4684-8A95-E25D56DB7F7E}"/>
              </a:ext>
            </a:extLst>
          </p:cNvPr>
          <p:cNvSpPr txBox="1"/>
          <p:nvPr/>
        </p:nvSpPr>
        <p:spPr>
          <a:xfrm>
            <a:off x="628650" y="171162"/>
            <a:ext cx="213013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Definição de Pronto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1C7F-1AFA-4942-9E9D-923F47E6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97" y="640080"/>
            <a:ext cx="5383556" cy="5578816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3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83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Definição de pronto - Exemplos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4AE174F-6062-4225-9E8E-006C66417EC4}"/>
              </a:ext>
            </a:extLst>
          </p:cNvPr>
          <p:cNvSpPr txBox="1"/>
          <p:nvPr/>
        </p:nvSpPr>
        <p:spPr>
          <a:xfrm>
            <a:off x="755576" y="908720"/>
            <a:ext cx="8352928" cy="504753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refatorado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dentro dos padrões de codificação (se existir).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revisado ou feito em par.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integrado no sistema de controle de versão.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unitários.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de aceitação.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exploratórios.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de carga (quando aplicável, utilizando ferramentas como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JMeter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por exemplo).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Integrado ao sistema XPTO.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Manual do Usuário atualizado.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Nenhum defeito conhecido pendente.</a:t>
            </a:r>
          </a:p>
          <a:p>
            <a:endParaRPr lang="pt-BR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Fonte: https://www.trt9.jus.br/pds/Scrum/guidances/concepts/definition_of_done_B24C5541.html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98AE36B-6366-436C-86E4-C74619F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827484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73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- Sprint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3B196BD5-0BD1-4F65-B398-9291D8D98A36}"/>
              </a:ext>
            </a:extLst>
          </p:cNvPr>
          <p:cNvGrpSpPr/>
          <p:nvPr/>
        </p:nvGrpSpPr>
        <p:grpSpPr>
          <a:xfrm>
            <a:off x="2411759" y="1430974"/>
            <a:ext cx="6383924" cy="2619383"/>
            <a:chOff x="842262" y="1052622"/>
            <a:chExt cx="2532249" cy="2619383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4A00157-C0F7-44A7-A55E-3CBB3BEFFD10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1 - SPRINT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679033C-780C-4C1F-B897-E2EAD951DB86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262158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divisão do projeto em etapas, possuindo um tempo de duração definido de uma semana, duas semanas ou NO MÁXIMO um mês, durante o qual uma versão incremental potencialmente utilizável do produto é criado.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Não são feitas mudanças que possam por em perigo o objetivo da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metas de qualidade não diminuem;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escopo pode ser clarificado e renegociado entre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Owner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o Time de Desenvolvimento.</a:t>
              </a: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0178E6B3-D3F4-4FF0-87C8-50059DFB8FAB}"/>
              </a:ext>
            </a:extLst>
          </p:cNvPr>
          <p:cNvGrpSpPr/>
          <p:nvPr/>
        </p:nvGrpSpPr>
        <p:grpSpPr>
          <a:xfrm>
            <a:off x="251520" y="1454771"/>
            <a:ext cx="2016000" cy="1954152"/>
            <a:chOff x="793676" y="3822948"/>
            <a:chExt cx="1737717" cy="1954152"/>
          </a:xfrm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86AE7792-A71F-439E-8451-5FC5907479CA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0A76C269-E12E-4DC4-A661-887C55CC2D2E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86">
              <a:extLst>
                <a:ext uri="{FF2B5EF4-FFF2-40B4-BE49-F238E27FC236}">
                  <a16:creationId xmlns:a16="http://schemas.microsoft.com/office/drawing/2014/main" id="{B798B9A8-7546-48EB-8459-A01020F340D2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400110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chemeClr val="bg1"/>
                  </a:solidFill>
                </a:rPr>
                <a:t>1-2</a:t>
              </a:r>
              <a:endParaRPr lang="ko-KR" altLang="en-US" sz="2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 39">
              <a:extLst>
                <a:ext uri="{FF2B5EF4-FFF2-40B4-BE49-F238E27FC236}">
                  <a16:creationId xmlns:a16="http://schemas.microsoft.com/office/drawing/2014/main" id="{BB70532E-6763-47B8-87D1-9F1F54705061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24" name="TextBox 88">
                <a:extLst>
                  <a:ext uri="{FF2B5EF4-FFF2-40B4-BE49-F238E27FC236}">
                    <a16:creationId xmlns:a16="http://schemas.microsoft.com/office/drawing/2014/main" id="{11B2C637-3C2C-43D3-92EA-461253FF8112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MÁXIMO</a:t>
                </a:r>
              </a:p>
            </p:txBody>
          </p:sp>
          <p:sp>
            <p:nvSpPr>
              <p:cNvPr id="25" name="TextBox 89">
                <a:extLst>
                  <a:ext uri="{FF2B5EF4-FFF2-40B4-BE49-F238E27FC236}">
                    <a16:creationId xmlns:a16="http://schemas.microsoft.com/office/drawing/2014/main" id="{10128E00-E866-46A4-B024-510878A0D053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SEMANAS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1A54B671-F8EB-4E82-A6A2-3B5FE26F0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9" y="4156881"/>
            <a:ext cx="3152749" cy="15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4.53 - </a:t>
            </a:r>
            <a:r>
              <a:rPr lang="pt-BR" dirty="0" err="1"/>
              <a:t>DevOps</a:t>
            </a:r>
            <a:r>
              <a:rPr lang="pt-BR" dirty="0"/>
              <a:t> – Time - </a:t>
            </a:r>
            <a:r>
              <a:rPr lang="pt-BR" dirty="0" err="1"/>
              <a:t>Ops</a:t>
            </a:r>
            <a:endParaRPr lang="pt-BR" dirty="0"/>
          </a:p>
          <a:p>
            <a:r>
              <a:rPr lang="pt-BR" dirty="0"/>
              <a:t>	4.54 - </a:t>
            </a:r>
            <a:r>
              <a:rPr lang="pt-BR" dirty="0" err="1"/>
              <a:t>DevOps</a:t>
            </a:r>
            <a:r>
              <a:rPr lang="pt-BR" dirty="0"/>
              <a:t> – Comunidade </a:t>
            </a:r>
            <a:r>
              <a:rPr lang="pt-BR" dirty="0" err="1"/>
              <a:t>DevOpsDay</a:t>
            </a:r>
            <a:endParaRPr lang="pt-BR" dirty="0"/>
          </a:p>
          <a:p>
            <a:r>
              <a:rPr lang="pt-BR" dirty="0"/>
              <a:t>	4.55 - </a:t>
            </a:r>
            <a:r>
              <a:rPr lang="pt-BR" dirty="0" err="1"/>
              <a:t>DevOps</a:t>
            </a:r>
            <a:r>
              <a:rPr lang="pt-BR" dirty="0"/>
              <a:t> – A cultura</a:t>
            </a:r>
          </a:p>
          <a:p>
            <a:r>
              <a:rPr lang="pt-BR" dirty="0"/>
              <a:t>	4.56 - </a:t>
            </a:r>
            <a:r>
              <a:rPr lang="pt-BR" dirty="0" err="1"/>
              <a:t>DevOps</a:t>
            </a:r>
            <a:r>
              <a:rPr lang="pt-BR" dirty="0"/>
              <a:t> – Cultura necessária para os gestores</a:t>
            </a:r>
          </a:p>
          <a:p>
            <a:r>
              <a:rPr lang="pt-BR" dirty="0"/>
              <a:t>5 - Metodologia ágil </a:t>
            </a:r>
            <a:r>
              <a:rPr lang="pt-BR" dirty="0" err="1"/>
              <a:t>Kanban</a:t>
            </a:r>
            <a:r>
              <a:rPr lang="pt-BR" dirty="0"/>
              <a:t> X Scrum</a:t>
            </a:r>
          </a:p>
          <a:p>
            <a:r>
              <a:rPr lang="pt-BR" dirty="0"/>
              <a:t>6 - XP - Extreme </a:t>
            </a:r>
            <a:r>
              <a:rPr lang="pt-BR" dirty="0" err="1"/>
              <a:t>Programming</a:t>
            </a:r>
            <a:endParaRPr lang="pt-BR" dirty="0"/>
          </a:p>
          <a:p>
            <a:r>
              <a:rPr lang="pt-BR" dirty="0"/>
              <a:t>7 - Gestão com Cultura </a:t>
            </a:r>
            <a:r>
              <a:rPr lang="pt-BR" dirty="0" err="1"/>
              <a:t>DevOps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49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05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Planning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40C847D8-8452-4896-A1A5-88064E8830DE}"/>
              </a:ext>
            </a:extLst>
          </p:cNvPr>
          <p:cNvGrpSpPr/>
          <p:nvPr/>
        </p:nvGrpSpPr>
        <p:grpSpPr>
          <a:xfrm>
            <a:off x="2411759" y="1430974"/>
            <a:ext cx="6383924" cy="2111551"/>
            <a:chOff x="842262" y="1052622"/>
            <a:chExt cx="2532249" cy="2111551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B990AD82-C175-46CF-9103-0BB1C7CDE2BE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2 - SPRINT PLANNING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917A7A7A-909F-4FFA-AB26-5F11FC4F19DD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75432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reunião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onde acontece o planejamento de uma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Estão presentes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Owner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Master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o Time de desenvolvimento.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Planejamento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responde às seguintes perguntas: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que pode ser entregue no incremento resultante do próximo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trabalho necessário para entregar o incremento será realizado?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51">
            <a:extLst>
              <a:ext uri="{FF2B5EF4-FFF2-40B4-BE49-F238E27FC236}">
                <a16:creationId xmlns:a16="http://schemas.microsoft.com/office/drawing/2014/main" id="{CC4550F6-F9FF-4746-A470-30193FA593B2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30" name="Rounded Rectangle 15">
              <a:extLst>
                <a:ext uri="{FF2B5EF4-FFF2-40B4-BE49-F238E27FC236}">
                  <a16:creationId xmlns:a16="http://schemas.microsoft.com/office/drawing/2014/main" id="{91C67194-9691-4793-8D17-4A7049F23969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5">
              <a:extLst>
                <a:ext uri="{FF2B5EF4-FFF2-40B4-BE49-F238E27FC236}">
                  <a16:creationId xmlns:a16="http://schemas.microsoft.com/office/drawing/2014/main" id="{B0788D1F-0F24-4380-BEF7-40E0D8780F52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86">
              <a:extLst>
                <a:ext uri="{FF2B5EF4-FFF2-40B4-BE49-F238E27FC236}">
                  <a16:creationId xmlns:a16="http://schemas.microsoft.com/office/drawing/2014/main" id="{0160390B-8630-4248-B7D7-8996D0B5C240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FE2680B5-D425-4A3D-B69A-308464B507F6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4" name="TextBox 88">
                <a:extLst>
                  <a:ext uri="{FF2B5EF4-FFF2-40B4-BE49-F238E27FC236}">
                    <a16:creationId xmlns:a16="http://schemas.microsoft.com/office/drawing/2014/main" id="{1C9B874B-0F4C-4D6C-821F-B02A1DCAD2FB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89">
                <a:extLst>
                  <a:ext uri="{FF2B5EF4-FFF2-40B4-BE49-F238E27FC236}">
                    <a16:creationId xmlns:a16="http://schemas.microsoft.com/office/drawing/2014/main" id="{797FB764-90A4-4445-8DB5-89DA2BD9EE34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78508EE9-831C-423F-A79A-E890F5F389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3" y="4121076"/>
            <a:ext cx="3122691" cy="161218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4069963-08E6-4289-9D1B-4FEE59C12605}"/>
              </a:ext>
            </a:extLst>
          </p:cNvPr>
          <p:cNvSpPr txBox="1"/>
          <p:nvPr/>
        </p:nvSpPr>
        <p:spPr>
          <a:xfrm>
            <a:off x="3563888" y="4491697"/>
            <a:ext cx="4251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Obs.: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4 semanas: 8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3 semanas: 6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2 semanas: 4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1 semana: 2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72075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529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Planning na prática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F7792DC-9632-479E-AA46-4A18544B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" y="1912106"/>
            <a:ext cx="8864097" cy="25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52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162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Daily Meeting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6055A7D7-6027-4821-8B7B-CEA0D5A19117}"/>
              </a:ext>
            </a:extLst>
          </p:cNvPr>
          <p:cNvGrpSpPr/>
          <p:nvPr/>
        </p:nvGrpSpPr>
        <p:grpSpPr>
          <a:xfrm>
            <a:off x="2411759" y="1430974"/>
            <a:ext cx="6383924" cy="2988715"/>
            <a:chOff x="842262" y="1052622"/>
            <a:chExt cx="2532249" cy="2988715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17837F-D62C-4101-92FB-18AE01F712B1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3 - DAILY MEETING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E16032E9-8747-423A-8DEF-62EB3FE7B39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63149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reunião de alinhamento diário  para que o Time possa sincronizar as atividades. A reunião deve ter no máximo 15 minutos e deve ser feita em pé.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 a reunião os membros do Time de Desenvolvimento esclarecem: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que eu fiz ontem?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que eu farei hoje?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algum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obstáculo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 é uma reunião chave para inspeção e adaptação.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C686D93A-29A3-421A-9692-9362861DFCE0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3" name="Rounded Rectangle 15">
              <a:extLst>
                <a:ext uri="{FF2B5EF4-FFF2-40B4-BE49-F238E27FC236}">
                  <a16:creationId xmlns:a16="http://schemas.microsoft.com/office/drawing/2014/main" id="{5E2CF31E-8AB3-4125-92BD-D27553E02729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5">
              <a:extLst>
                <a:ext uri="{FF2B5EF4-FFF2-40B4-BE49-F238E27FC236}">
                  <a16:creationId xmlns:a16="http://schemas.microsoft.com/office/drawing/2014/main" id="{41E86F94-0C60-4D91-8A74-F2BB7875BE62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86">
              <a:extLst>
                <a:ext uri="{FF2B5EF4-FFF2-40B4-BE49-F238E27FC236}">
                  <a16:creationId xmlns:a16="http://schemas.microsoft.com/office/drawing/2014/main" id="{1D2DE050-D0A8-4FFB-B08A-BA04248483BF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</a:rPr>
                <a:t>15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68AB3EC3-9394-471F-BD60-7C3C26745556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38" name="TextBox 88">
                <a:extLst>
                  <a:ext uri="{FF2B5EF4-FFF2-40B4-BE49-F238E27FC236}">
                    <a16:creationId xmlns:a16="http://schemas.microsoft.com/office/drawing/2014/main" id="{4F7EC7DC-3016-4FCF-8778-DF45FEFD3D3C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 dia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89">
                <a:extLst>
                  <a:ext uri="{FF2B5EF4-FFF2-40B4-BE49-F238E27FC236}">
                    <a16:creationId xmlns:a16="http://schemas.microsoft.com/office/drawing/2014/main" id="{4EE952BC-EE50-4E73-89E2-B78E93B2839D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MINUTOS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135D910B-C67B-4ADD-A2F0-FFED90A8E3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210533"/>
            <a:ext cx="2487669" cy="16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8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41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Daily na prática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74A6671-6909-4474-98D0-EF268F562BA8}"/>
              </a:ext>
            </a:extLst>
          </p:cNvPr>
          <p:cNvGrpSpPr/>
          <p:nvPr/>
        </p:nvGrpSpPr>
        <p:grpSpPr>
          <a:xfrm>
            <a:off x="2411759" y="1430974"/>
            <a:ext cx="6383924" cy="2234662"/>
            <a:chOff x="842262" y="1052622"/>
            <a:chExt cx="2532249" cy="2234662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06313B9-8042-47B3-9A1B-491B53794C42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3 - DAILY MEETING – </a:t>
              </a:r>
              <a:r>
                <a:rPr lang="en-US" altLang="ko-KR" sz="2200" b="1" dirty="0">
                  <a:solidFill>
                    <a:srgbClr val="FF0000"/>
                  </a:solidFill>
                  <a:cs typeface="Arial" pitchFamily="34" charset="0"/>
                </a:rPr>
                <a:t>Na </a:t>
              </a:r>
              <a:r>
                <a:rPr lang="en-US" altLang="ko-KR" sz="2200" b="1" dirty="0" err="1">
                  <a:solidFill>
                    <a:srgbClr val="FF0000"/>
                  </a:solidFill>
                  <a:cs typeface="Arial" pitchFamily="34" charset="0"/>
                </a:rPr>
                <a:t>prática</a:t>
              </a:r>
              <a:endParaRPr lang="ko-KR" altLang="en-US" sz="2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1338FBB5-5E18-48FF-A605-167F9ACAC3C5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87743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Convido os alunos abaixo, para fazer uma prática, utilizando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daily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</a:p>
            <a:p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B43BEAFA-8DD7-4EEC-A407-8D9B671F1416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9" name="Rounded Rectangle 15">
              <a:extLst>
                <a:ext uri="{FF2B5EF4-FFF2-40B4-BE49-F238E27FC236}">
                  <a16:creationId xmlns:a16="http://schemas.microsoft.com/office/drawing/2014/main" id="{B330F06E-519E-403A-B7BE-594873A268B0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5">
              <a:extLst>
                <a:ext uri="{FF2B5EF4-FFF2-40B4-BE49-F238E27FC236}">
                  <a16:creationId xmlns:a16="http://schemas.microsoft.com/office/drawing/2014/main" id="{216DC7E9-5CBB-451B-9BAE-246E82F7A3D9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86">
              <a:extLst>
                <a:ext uri="{FF2B5EF4-FFF2-40B4-BE49-F238E27FC236}">
                  <a16:creationId xmlns:a16="http://schemas.microsoft.com/office/drawing/2014/main" id="{7C4C94C0-2841-4E42-8C25-5D2B566BE25C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</a:rPr>
                <a:t>15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Group 39">
              <a:extLst>
                <a:ext uri="{FF2B5EF4-FFF2-40B4-BE49-F238E27FC236}">
                  <a16:creationId xmlns:a16="http://schemas.microsoft.com/office/drawing/2014/main" id="{6DA31202-A0AF-4D61-979B-7C2960F6A469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33" name="TextBox 88">
                <a:extLst>
                  <a:ext uri="{FF2B5EF4-FFF2-40B4-BE49-F238E27FC236}">
                    <a16:creationId xmlns:a16="http://schemas.microsoft.com/office/drawing/2014/main" id="{0B568777-A6B7-4F4A-974F-A9F54B8CBEDF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 dia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89">
                <a:extLst>
                  <a:ext uri="{FF2B5EF4-FFF2-40B4-BE49-F238E27FC236}">
                    <a16:creationId xmlns:a16="http://schemas.microsoft.com/office/drawing/2014/main" id="{6B3830D8-D950-425D-93F9-918A94987CAD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MINUTOS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C5C7E94-A4FE-4B57-A3E8-7FF3CF93EAE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4210533"/>
            <a:ext cx="2487669" cy="16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6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12689EF-EFB2-4548-8D5E-D365DF91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54051"/>
            <a:ext cx="8141118" cy="4807197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536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Ferramenta de controle para as atividades do backlog da sprint</a:t>
            </a:r>
          </a:p>
        </p:txBody>
      </p:sp>
      <p:cxnSp>
        <p:nvCxnSpPr>
          <p:cNvPr id="20" name="Conector de seta reta 14">
            <a:extLst>
              <a:ext uri="{FF2B5EF4-FFF2-40B4-BE49-F238E27FC236}">
                <a16:creationId xmlns:a16="http://schemas.microsoft.com/office/drawing/2014/main" id="{43531F8E-F092-4B5B-9D76-6D409BA8F3C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138503" y="1529458"/>
            <a:ext cx="540060" cy="7423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621A24-821C-4AE0-9A0E-94762C9220AC}"/>
              </a:ext>
            </a:extLst>
          </p:cNvPr>
          <p:cNvSpPr txBox="1"/>
          <p:nvPr/>
        </p:nvSpPr>
        <p:spPr>
          <a:xfrm>
            <a:off x="8491716" y="2294014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C6DE6FC-692C-4422-9722-FBDDDD814E9E}"/>
              </a:ext>
            </a:extLst>
          </p:cNvPr>
          <p:cNvSpPr/>
          <p:nvPr/>
        </p:nvSpPr>
        <p:spPr>
          <a:xfrm>
            <a:off x="8354527" y="2271776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E2453884-5055-41EA-8B10-BA9A3C4A4705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5690231" y="4769818"/>
            <a:ext cx="1858910" cy="3662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4B08CE2-7715-4285-975F-2F9481EDF063}"/>
              </a:ext>
            </a:extLst>
          </p:cNvPr>
          <p:cNvSpPr txBox="1"/>
          <p:nvPr/>
        </p:nvSpPr>
        <p:spPr>
          <a:xfrm>
            <a:off x="7686330" y="488141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5A41452-C272-46E5-B84C-9E1BB30B616F}"/>
              </a:ext>
            </a:extLst>
          </p:cNvPr>
          <p:cNvSpPr/>
          <p:nvPr/>
        </p:nvSpPr>
        <p:spPr>
          <a:xfrm>
            <a:off x="7549141" y="4859179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33954F3C-30F4-4666-9F9C-8E9479398757}"/>
              </a:ext>
            </a:extLst>
          </p:cNvPr>
          <p:cNvCxnSpPr>
            <a:cxnSpLocks/>
          </p:cNvCxnSpPr>
          <p:nvPr/>
        </p:nvCxnSpPr>
        <p:spPr>
          <a:xfrm flipH="1" flipV="1">
            <a:off x="6266296" y="2372256"/>
            <a:ext cx="1456816" cy="1091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F27862C-B8AC-4649-9AB2-0902D1F9F7AB}"/>
              </a:ext>
            </a:extLst>
          </p:cNvPr>
          <p:cNvSpPr txBox="1"/>
          <p:nvPr/>
        </p:nvSpPr>
        <p:spPr>
          <a:xfrm>
            <a:off x="7567963" y="3485733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16B80C0-6ACE-402A-8EE6-14FE0ED84342}"/>
              </a:ext>
            </a:extLst>
          </p:cNvPr>
          <p:cNvSpPr/>
          <p:nvPr/>
        </p:nvSpPr>
        <p:spPr>
          <a:xfrm>
            <a:off x="7430774" y="3463495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14">
            <a:extLst>
              <a:ext uri="{FF2B5EF4-FFF2-40B4-BE49-F238E27FC236}">
                <a16:creationId xmlns:a16="http://schemas.microsoft.com/office/drawing/2014/main" id="{FD944A6B-8127-4E09-A4DF-F04EE29248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6287638" y="3095936"/>
            <a:ext cx="1143136" cy="6444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14">
            <a:extLst>
              <a:ext uri="{FF2B5EF4-FFF2-40B4-BE49-F238E27FC236}">
                <a16:creationId xmlns:a16="http://schemas.microsoft.com/office/drawing/2014/main" id="{7193DFA8-D7EE-4489-A829-88F293D3EC64}"/>
              </a:ext>
            </a:extLst>
          </p:cNvPr>
          <p:cNvCxnSpPr>
            <a:cxnSpLocks/>
            <a:stCxn id="39" idx="4"/>
          </p:cNvCxnSpPr>
          <p:nvPr/>
        </p:nvCxnSpPr>
        <p:spPr>
          <a:xfrm flipH="1" flipV="1">
            <a:off x="6266296" y="3799275"/>
            <a:ext cx="1488514" cy="2180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F54E385-28B0-471F-945E-261F3A08BC4D}"/>
              </a:ext>
            </a:extLst>
          </p:cNvPr>
          <p:cNvSpPr txBox="1"/>
          <p:nvPr/>
        </p:nvSpPr>
        <p:spPr>
          <a:xfrm>
            <a:off x="2699792" y="6102831"/>
            <a:ext cx="345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14DAAB9-6986-4923-805C-B5FE14CFA7C1}"/>
              </a:ext>
            </a:extLst>
          </p:cNvPr>
          <p:cNvSpPr/>
          <p:nvPr/>
        </p:nvSpPr>
        <p:spPr>
          <a:xfrm>
            <a:off x="2562603" y="6090320"/>
            <a:ext cx="635115" cy="466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DFC4674-5D59-455A-B97C-8C2974A130A4}"/>
              </a:ext>
            </a:extLst>
          </p:cNvPr>
          <p:cNvSpPr txBox="1"/>
          <p:nvPr/>
        </p:nvSpPr>
        <p:spPr>
          <a:xfrm>
            <a:off x="3203848" y="5661248"/>
            <a:ext cx="50026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próxima etapa irá abrir uma tela pedindo um código que foi enviado para o seu e-mail, abra o seu e-mail, copie o código e cole nessa tela, após irá abrir a página que está no próximo slide.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D066D86-7203-4C4E-9CAB-A435C0BF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417098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536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Ferramenta de controle para as atividades do backlog da sprint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F54E385-28B0-471F-945E-261F3A08BC4D}"/>
              </a:ext>
            </a:extLst>
          </p:cNvPr>
          <p:cNvSpPr txBox="1"/>
          <p:nvPr/>
        </p:nvSpPr>
        <p:spPr>
          <a:xfrm>
            <a:off x="316701" y="5961791"/>
            <a:ext cx="345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14DAAB9-6986-4923-805C-B5FE14CFA7C1}"/>
              </a:ext>
            </a:extLst>
          </p:cNvPr>
          <p:cNvSpPr/>
          <p:nvPr/>
        </p:nvSpPr>
        <p:spPr>
          <a:xfrm>
            <a:off x="179512" y="5949280"/>
            <a:ext cx="635115" cy="466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DFC4674-5D59-455A-B97C-8C2974A130A4}"/>
              </a:ext>
            </a:extLst>
          </p:cNvPr>
          <p:cNvSpPr txBox="1"/>
          <p:nvPr/>
        </p:nvSpPr>
        <p:spPr>
          <a:xfrm>
            <a:off x="845725" y="5877272"/>
            <a:ext cx="7254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 essa tela aberta, agora na aula iremos aprender a utilizar e incorporar na gestão do backlog da sprint.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CF1B39-42F5-4125-B6BF-A5F6B91F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25" y="448345"/>
            <a:ext cx="5904095" cy="5428927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13811B6-46A9-412D-8834-A9A7FF21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831128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179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Spring Review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3D9BD7B8-BC31-492C-86D2-3FF522D8B1B1}"/>
              </a:ext>
            </a:extLst>
          </p:cNvPr>
          <p:cNvGrpSpPr/>
          <p:nvPr/>
        </p:nvGrpSpPr>
        <p:grpSpPr>
          <a:xfrm>
            <a:off x="2411759" y="1430974"/>
            <a:ext cx="6383924" cy="1742220"/>
            <a:chOff x="842262" y="1052622"/>
            <a:chExt cx="2532249" cy="1742220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1A68F4C-8E46-499B-A5F8-99E9127A4FFE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4 - SPRINT REVIEW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DEC892C-57CF-435C-9EF4-3474AA1A4A9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38499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 final de cada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 time de desenvolvimento realiza uma reunião de revisão, </a:t>
              </a:r>
              <a:r>
                <a:rPr lang="pt-BR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 todos os membros ligados ao projeto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para compartilhar  o que foi desenvolvido, o que não foi desenvolvido e dificuldades encontradas no período.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resultado da Reunião de Revisão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um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revisado que define o provável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para a próxima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6C3992E3-F28B-4FA3-B98F-9D8BA96E57EF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3" name="Rounded Rectangle 15">
              <a:extLst>
                <a:ext uri="{FF2B5EF4-FFF2-40B4-BE49-F238E27FC236}">
                  <a16:creationId xmlns:a16="http://schemas.microsoft.com/office/drawing/2014/main" id="{C506D05F-2CC9-439F-8739-CF7B0FED57DA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5">
              <a:extLst>
                <a:ext uri="{FF2B5EF4-FFF2-40B4-BE49-F238E27FC236}">
                  <a16:creationId xmlns:a16="http://schemas.microsoft.com/office/drawing/2014/main" id="{E38AF32E-783B-4C7B-9580-37B6EEE26543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86">
              <a:extLst>
                <a:ext uri="{FF2B5EF4-FFF2-40B4-BE49-F238E27FC236}">
                  <a16:creationId xmlns:a16="http://schemas.microsoft.com/office/drawing/2014/main" id="{DB1823F1-612E-4C82-9117-34C814157B14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22E07D06-FEC6-4482-8E0B-183D1EF45B6D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6" name="TextBox 88">
                <a:extLst>
                  <a:ext uri="{FF2B5EF4-FFF2-40B4-BE49-F238E27FC236}">
                    <a16:creationId xmlns:a16="http://schemas.microsoft.com/office/drawing/2014/main" id="{9050A8F8-FB17-4FCD-A948-35E35DCD78A0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TextBox 89">
                <a:extLst>
                  <a:ext uri="{FF2B5EF4-FFF2-40B4-BE49-F238E27FC236}">
                    <a16:creationId xmlns:a16="http://schemas.microsoft.com/office/drawing/2014/main" id="{F3582AFE-8AEB-483A-9177-61245F1BD4DB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C489DE3B-0356-448C-8E55-8192A1C71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" y="3573016"/>
            <a:ext cx="3166491" cy="23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1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99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</a:t>
            </a:r>
            <a:r>
              <a:rPr lang="pt-BR" sz="2200" b="1" dirty="0" err="1"/>
              <a:t>Retrospective</a:t>
            </a:r>
            <a:endParaRPr lang="pt-BR" sz="2200" b="1" dirty="0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1643CFDC-126F-4099-AAAB-13ADCD835C15}"/>
              </a:ext>
            </a:extLst>
          </p:cNvPr>
          <p:cNvGrpSpPr/>
          <p:nvPr/>
        </p:nvGrpSpPr>
        <p:grpSpPr>
          <a:xfrm>
            <a:off x="2411759" y="1430974"/>
            <a:ext cx="6383924" cy="5789481"/>
            <a:chOff x="842262" y="1052622"/>
            <a:chExt cx="2532249" cy="5789481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9274DE39-9C16-4AD7-AAB1-0AD8A3FCBEBF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5 - SPRINT RETROSPECTIVE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4C768E75-2EE9-4EB2-9C78-E5D24D5F90F0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54322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Retrospectiva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uma oportunidade para o Time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fazer uma avaliação de tudo o que aconteceu, como lições aprendidas, o que não deu certo, dificuldades, o que pode ser melhorado.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retrospectiva tem como principal objetivo analisar e coletar feedbacks para potencializar o projeto.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Sugestões de melhoria do processo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Discutir pontos negativos e melhorias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Sinalizar pontos que devem ser mantidos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Este é o momento do membro de corrigir algum problema interno da equipe e novamente motivar os membros. </a:t>
              </a: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Perguntas para se fazer durante essa reunião: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foi bom durante a sprint?</a:t>
              </a:r>
              <a:endParaRPr lang="pt-BR" altLang="ko-KR" sz="1400" dirty="0">
                <a:solidFill>
                  <a:srgbClr val="263248"/>
                </a:solidFill>
                <a:ea typeface="Roboto Condensed Light"/>
                <a:sym typeface="Roboto Condensed Light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foi ruim durante a sprint?</a:t>
              </a:r>
              <a:endParaRPr lang="pt-BR" altLang="ko-KR" sz="1400" dirty="0">
                <a:solidFill>
                  <a:srgbClr val="263248"/>
                </a:solidFill>
                <a:ea typeface="Roboto Condensed Light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nós devemos melhorar para a próxima sprint?</a:t>
              </a:r>
              <a:endParaRPr lang="en-US" altLang="ko-KR" sz="1400" dirty="0">
                <a:solidFill>
                  <a:srgbClr val="263248"/>
                </a:solidFill>
                <a:ea typeface="Roboto Condensed Light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1EA61546-1B35-4BFC-8495-AD4D64F4F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088"/>
            <a:ext cx="2582772" cy="1584176"/>
          </a:xfrm>
          <a:prstGeom prst="rect">
            <a:avLst/>
          </a:prstGeom>
        </p:spPr>
      </p:pic>
      <p:grpSp>
        <p:nvGrpSpPr>
          <p:cNvPr id="29" name="Group 51">
            <a:extLst>
              <a:ext uri="{FF2B5EF4-FFF2-40B4-BE49-F238E27FC236}">
                <a16:creationId xmlns:a16="http://schemas.microsoft.com/office/drawing/2014/main" id="{83BAF0E8-9929-4540-A90D-CC1AEC3F4D1B}"/>
              </a:ext>
            </a:extLst>
          </p:cNvPr>
          <p:cNvGrpSpPr/>
          <p:nvPr/>
        </p:nvGrpSpPr>
        <p:grpSpPr>
          <a:xfrm>
            <a:off x="179512" y="1412776"/>
            <a:ext cx="2016000" cy="1954152"/>
            <a:chOff x="793676" y="3822948"/>
            <a:chExt cx="1737717" cy="1954152"/>
          </a:xfrm>
        </p:grpSpPr>
        <p:sp>
          <p:nvSpPr>
            <p:cNvPr id="30" name="Rounded Rectangle 15">
              <a:extLst>
                <a:ext uri="{FF2B5EF4-FFF2-40B4-BE49-F238E27FC236}">
                  <a16:creationId xmlns:a16="http://schemas.microsoft.com/office/drawing/2014/main" id="{EFE13A82-C41D-443F-8A3C-30893ACB040F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5">
              <a:extLst>
                <a:ext uri="{FF2B5EF4-FFF2-40B4-BE49-F238E27FC236}">
                  <a16:creationId xmlns:a16="http://schemas.microsoft.com/office/drawing/2014/main" id="{F054F565-3284-4CB4-AA0D-E45D3A6EEE19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86">
              <a:extLst>
                <a:ext uri="{FF2B5EF4-FFF2-40B4-BE49-F238E27FC236}">
                  <a16:creationId xmlns:a16="http://schemas.microsoft.com/office/drawing/2014/main" id="{F22A1985-EDAA-4205-9062-67DCEC735C0B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0C00BC6A-2F9E-46F0-B387-80E573D54A9B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4" name="TextBox 88">
                <a:extLst>
                  <a:ext uri="{FF2B5EF4-FFF2-40B4-BE49-F238E27FC236}">
                    <a16:creationId xmlns:a16="http://schemas.microsoft.com/office/drawing/2014/main" id="{7C22CC32-B776-405D-88FA-59CBEBB28AFF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89">
                <a:extLst>
                  <a:ext uri="{FF2B5EF4-FFF2-40B4-BE49-F238E27FC236}">
                    <a16:creationId xmlns:a16="http://schemas.microsoft.com/office/drawing/2014/main" id="{686A3C4C-2736-483C-8437-50F12F77CB0E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B15E93D-B6C2-4BF0-922A-53C6AAA7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228858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19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Processo Scrum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7FC5F0E-92C0-4EE3-9D1E-6DDE638356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721724"/>
            <a:ext cx="8070112" cy="30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1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662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A4 do Scrum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12AE085-0007-4C63-8DA7-6367D9E59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96752"/>
            <a:ext cx="7123097" cy="402486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3F62B8-8510-4192-8C9A-88FF39541198}"/>
              </a:ext>
            </a:extLst>
          </p:cNvPr>
          <p:cNvSpPr/>
          <p:nvPr/>
        </p:nvSpPr>
        <p:spPr>
          <a:xfrm>
            <a:off x="0" y="5301208"/>
            <a:ext cx="9144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Gráfico de </a:t>
            </a:r>
            <a:r>
              <a:rPr lang="pt-BR" sz="1500" b="1" dirty="0" err="1"/>
              <a:t>Burndown</a:t>
            </a:r>
            <a:r>
              <a:rPr lang="pt-BR" sz="1500" dirty="0"/>
              <a:t> - Demonstra a performance da equipe, comparando o planejado com o que foi entregue. As ações são geradas, se necessário. O </a:t>
            </a:r>
            <a:r>
              <a:rPr lang="pt-BR" sz="1500" dirty="0" err="1"/>
              <a:t>Burndown</a:t>
            </a:r>
            <a:r>
              <a:rPr lang="pt-BR" sz="1500" dirty="0"/>
              <a:t> está sendo utilizado no PMBOK 6ª edição.</a:t>
            </a:r>
          </a:p>
        </p:txBody>
      </p:sp>
      <p:cxnSp>
        <p:nvCxnSpPr>
          <p:cNvPr id="14" name="Conector de seta reta 9">
            <a:extLst>
              <a:ext uri="{FF2B5EF4-FFF2-40B4-BE49-F238E27FC236}">
                <a16:creationId xmlns:a16="http://schemas.microsoft.com/office/drawing/2014/main" id="{708A09D3-B59E-4306-AEB1-C8BD3C73E4BB}"/>
              </a:ext>
            </a:extLst>
          </p:cNvPr>
          <p:cNvCxnSpPr/>
          <p:nvPr/>
        </p:nvCxnSpPr>
        <p:spPr>
          <a:xfrm flipV="1">
            <a:off x="539552" y="4509120"/>
            <a:ext cx="129614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8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Livros:</a:t>
            </a:r>
          </a:p>
          <a:p>
            <a:r>
              <a:rPr lang="pt-BR" dirty="0"/>
              <a:t>	- Scrum </a:t>
            </a:r>
            <a:r>
              <a:rPr lang="pt-BR" dirty="0" err="1"/>
              <a:t>Guide</a:t>
            </a:r>
            <a:r>
              <a:rPr lang="pt-BR" dirty="0"/>
              <a:t> (Download sem custo, pois é aberto para o público)</a:t>
            </a:r>
          </a:p>
          <a:p>
            <a:r>
              <a:rPr lang="pt-BR" dirty="0"/>
              <a:t>	- Exercícios:</a:t>
            </a:r>
          </a:p>
          <a:p>
            <a:r>
              <a:rPr lang="pt-BR" dirty="0"/>
              <a:t>	</a:t>
            </a:r>
            <a:r>
              <a:rPr lang="pt-BR" dirty="0">
                <a:highlight>
                  <a:srgbClr val="FFFF00"/>
                </a:highlight>
              </a:rPr>
              <a:t>- Interpretação e apresentação dos artigos:</a:t>
            </a:r>
          </a:p>
          <a:p>
            <a:r>
              <a:rPr lang="pt-BR" dirty="0">
                <a:highlight>
                  <a:srgbClr val="FFFF00"/>
                </a:highlight>
              </a:rPr>
              <a:t>		1 - IMPLEMENTAÇÕES DE NOVAS TECNOLOGIAS EM EMPRESAS DE MANEIRA ÁGIL_COMO IMPLEMENTAR COM QUALIDADE (Apresentação em grupo e entrega individual)</a:t>
            </a:r>
          </a:p>
          <a:p>
            <a:r>
              <a:rPr lang="pt-BR" dirty="0">
                <a:highlight>
                  <a:srgbClr val="FFFF00"/>
                </a:highlight>
              </a:rPr>
              <a:t>		2 – </a:t>
            </a:r>
          </a:p>
          <a:p>
            <a:r>
              <a:rPr lang="pt-BR" dirty="0">
                <a:highlight>
                  <a:srgbClr val="FFFF00"/>
                </a:highlight>
              </a:rPr>
              <a:t>	- Exercício prático em grupo de no mínimo 5 alunos e máximo 6:</a:t>
            </a:r>
          </a:p>
          <a:p>
            <a:r>
              <a:rPr lang="pt-BR" dirty="0">
                <a:highlight>
                  <a:srgbClr val="FFFF00"/>
                </a:highlight>
              </a:rPr>
              <a:t>		Simulação de uma </a:t>
            </a:r>
            <a:r>
              <a:rPr lang="pt-BR" dirty="0" err="1">
                <a:highlight>
                  <a:srgbClr val="FFFF00"/>
                </a:highlight>
              </a:rPr>
              <a:t>daily</a:t>
            </a:r>
            <a:r>
              <a:rPr lang="pt-BR" dirty="0">
                <a:highlight>
                  <a:srgbClr val="FFFF00"/>
                </a:highlight>
              </a:rPr>
              <a:t>.</a:t>
            </a:r>
          </a:p>
          <a:p>
            <a:r>
              <a:rPr lang="pt-BR" dirty="0"/>
              <a:t>Ferramenta:</a:t>
            </a:r>
          </a:p>
          <a:p>
            <a:r>
              <a:rPr lang="pt-BR" dirty="0"/>
              <a:t>	- </a:t>
            </a:r>
            <a:r>
              <a:rPr lang="pt-BR" dirty="0" err="1"/>
              <a:t>Trello</a:t>
            </a:r>
            <a:endParaRPr lang="pt-BR" dirty="0"/>
          </a:p>
          <a:p>
            <a:r>
              <a:rPr lang="pt-BR" dirty="0"/>
              <a:t>	- </a:t>
            </a:r>
            <a:r>
              <a:rPr lang="pt-BR" dirty="0" err="1"/>
              <a:t>KanbanFlow</a:t>
            </a:r>
            <a:endParaRPr lang="pt-BR" dirty="0"/>
          </a:p>
          <a:p>
            <a:r>
              <a:rPr lang="pt-BR" dirty="0"/>
              <a:t>	</a:t>
            </a:r>
          </a:p>
          <a:p>
            <a:r>
              <a:rPr lang="pt-BR" dirty="0"/>
              <a:t>Checkpoints:</a:t>
            </a:r>
          </a:p>
          <a:p>
            <a:r>
              <a:rPr lang="pt-BR" dirty="0"/>
              <a:t>	- Questões que serão criadas pelo professor e será necessário interpretação do contexto para a resposta de cada questão</a:t>
            </a:r>
          </a:p>
        </p:txBody>
      </p:sp>
    </p:spTree>
    <p:extLst>
      <p:ext uri="{BB962C8B-B14F-4D97-AF65-F5344CB8AC3E}">
        <p14:creationId xmlns:p14="http://schemas.microsoft.com/office/powerpoint/2010/main" val="2704967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6324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Fluxo do Scrum para um sprint segundo o Guia SBOK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3F62B8-8510-4192-8C9A-88FF39541198}"/>
              </a:ext>
            </a:extLst>
          </p:cNvPr>
          <p:cNvSpPr/>
          <p:nvPr/>
        </p:nvSpPr>
        <p:spPr>
          <a:xfrm>
            <a:off x="0" y="5301208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/>
              <a:t>Essa imagem representa um fluxo geral do Scrum.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7218D-E550-4DB4-AEC9-464F64B4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58498"/>
            <a:ext cx="8352928" cy="36082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D90B-95C7-47D1-8888-2568534131F3}"/>
              </a:ext>
            </a:extLst>
          </p:cNvPr>
          <p:cNvSpPr txBox="1"/>
          <p:nvPr/>
        </p:nvSpPr>
        <p:spPr>
          <a:xfrm>
            <a:off x="0" y="439152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Fonte: Guia SBOK – Fluxo do Scrum para um Sprint</a:t>
            </a:r>
          </a:p>
        </p:txBody>
      </p:sp>
    </p:spTree>
    <p:extLst>
      <p:ext uri="{BB962C8B-B14F-4D97-AF65-F5344CB8AC3E}">
        <p14:creationId xmlns:p14="http://schemas.microsoft.com/office/powerpoint/2010/main" val="2688601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72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prático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08A1CA-C6EE-4C93-BB09-14895281CA12}"/>
              </a:ext>
            </a:extLst>
          </p:cNvPr>
          <p:cNvSpPr txBox="1">
            <a:spLocks/>
          </p:cNvSpPr>
          <p:nvPr/>
        </p:nvSpPr>
        <p:spPr>
          <a:xfrm>
            <a:off x="0" y="90641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Projeto: Churras no natal </a:t>
            </a:r>
            <a:r>
              <a:rPr lang="pt-BR" sz="1600"/>
              <a:t>(utilizando Scrum)</a:t>
            </a:r>
            <a:endParaRPr lang="pt-BR" sz="1600" dirty="0"/>
          </a:p>
        </p:txBody>
      </p:sp>
      <p:sp>
        <p:nvSpPr>
          <p:cNvPr id="16" name="Google Shape;267;p18">
            <a:extLst>
              <a:ext uri="{FF2B5EF4-FFF2-40B4-BE49-F238E27FC236}">
                <a16:creationId xmlns:a16="http://schemas.microsoft.com/office/drawing/2014/main" id="{0B52089C-3E61-49F9-947D-D484D43ABD61}"/>
              </a:ext>
            </a:extLst>
          </p:cNvPr>
          <p:cNvSpPr txBox="1">
            <a:spLocks/>
          </p:cNvSpPr>
          <p:nvPr/>
        </p:nvSpPr>
        <p:spPr>
          <a:xfrm>
            <a:off x="312466" y="2042044"/>
            <a:ext cx="8544455" cy="3475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Passos essenciais: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Definir equipe;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Escolher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Owner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(responsável pela visão do que será entregue no projeto);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Escolher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Scrum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(quem irá orientar a equipe);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Elaborar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Backlog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(lista geral de tudo que precisa ser feito para chegar ao objetivo final);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Planning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(definir quais tarefas serão concluídas);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Montar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Kanban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 organizar as tarefas;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Daily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(apresentar a evolução);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Retrospective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(avaliação de tudo o que aconteceu).</a:t>
            </a:r>
          </a:p>
        </p:txBody>
      </p:sp>
    </p:spTree>
    <p:extLst>
      <p:ext uri="{BB962C8B-B14F-4D97-AF65-F5344CB8AC3E}">
        <p14:creationId xmlns:p14="http://schemas.microsoft.com/office/powerpoint/2010/main" val="3606514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7578EB2-7C4F-4DB0-BAE7-17584DB3DAD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Certificação: SCRUM FUNDAMENTALS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3189D1-9E03-483D-9EB3-86DD61CEA2E7}"/>
              </a:ext>
            </a:extLst>
          </p:cNvPr>
          <p:cNvSpPr txBox="1"/>
          <p:nvPr/>
        </p:nvSpPr>
        <p:spPr>
          <a:xfrm>
            <a:off x="0" y="1340768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É </a:t>
            </a:r>
            <a:r>
              <a:rPr lang="pt-BR" b="1" dirty="0"/>
              <a:t>grátis</a:t>
            </a:r>
            <a:r>
              <a:rPr lang="pt-BR" dirty="0"/>
              <a:t>, recomendo estudar e conseguir primeiro essa, pois foca nos fundamentos do Scrum e não no todo, com foco nos motivos da existência do framework Scrum e alguns fundamentos básicos, como por exemplo, quantos papéis temos na equipe Scrum.</a:t>
            </a:r>
          </a:p>
          <a:p>
            <a:endParaRPr lang="pt-BR" dirty="0"/>
          </a:p>
          <a:p>
            <a:r>
              <a:rPr lang="pt-BR" dirty="0"/>
              <a:t>Para fazer é necessário ler o SBOK </a:t>
            </a:r>
            <a:r>
              <a:rPr lang="pt-BR" dirty="0" err="1"/>
              <a:t>Guide</a:t>
            </a:r>
            <a:r>
              <a:rPr lang="pt-BR" dirty="0"/>
              <a:t>, definido pela </a:t>
            </a:r>
            <a:r>
              <a:rPr lang="pt-BR" dirty="0" err="1"/>
              <a:t>SCRUMstudy</a:t>
            </a:r>
            <a:r>
              <a:rPr lang="pt-BR" dirty="0"/>
              <a:t> como “A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Scrum </a:t>
            </a:r>
            <a:r>
              <a:rPr lang="pt-BR" dirty="0" err="1"/>
              <a:t>Body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Knowledge</a:t>
            </a:r>
            <a:r>
              <a:rPr lang="pt-BR" dirty="0"/>
              <a:t>”, ou “Um Guia para o Corpo de Conhecimento do Scrum”. </a:t>
            </a:r>
          </a:p>
          <a:p>
            <a:endParaRPr lang="pt-BR" dirty="0"/>
          </a:p>
          <a:p>
            <a:r>
              <a:rPr lang="pt-BR" dirty="0"/>
              <a:t>São 40 perguntas em português e tem 60 minutos para realização.</a:t>
            </a:r>
          </a:p>
          <a:p>
            <a:endParaRPr lang="pt-BR" dirty="0"/>
          </a:p>
          <a:p>
            <a:r>
              <a:rPr lang="pt-BR" dirty="0"/>
              <a:t>Após a conclusão e alcance da nota suficiente para emissão do certificado, nos próximos slides mostra como fazer o download do certificado.</a:t>
            </a:r>
          </a:p>
          <a:p>
            <a:pPr marL="342900" indent="-342900"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359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DBF90F7-62EB-4BEF-9D7A-0E4F5E2E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373" y="1429506"/>
            <a:ext cx="8641253" cy="381642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55D8ABC5-FEF7-43DB-A774-874FF54743F9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0BACC5-0A89-4468-BF50-FCFF1A244787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4188667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11D8738-D5CF-48D9-9B5A-272768A7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8640960" cy="2952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3914F27-E65E-4FD4-BDB0-C717C70A1A05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350295-DBD4-44F7-AF95-F3019D3EF782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15473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9DB1685-8F06-4A3B-AA9C-72BA9693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701" y="1454081"/>
            <a:ext cx="8910598" cy="4279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1439B60-DE9C-4A92-8ED1-DB76EF525BA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3B1DA2-963A-47A2-ABB5-B5AD8FE86DBF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61206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4010C09-F2EC-46BB-ACEA-BA20A56F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2" y="1214437"/>
            <a:ext cx="6010275" cy="4429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7429F6-3ACA-497F-9AD4-A6683375613B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2869532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6A45A86-84C3-413B-BBE7-9ECEC5AE8DC5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AGILE SCRUM FOUNDATION – ASF - EXIN</a:t>
            </a:r>
            <a:endParaRPr lang="pt-BR" sz="3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6F9771-CE24-41C3-8F57-E2D6E6BA0496}"/>
              </a:ext>
            </a:extLst>
          </p:cNvPr>
          <p:cNvSpPr txBox="1"/>
          <p:nvPr/>
        </p:nvSpPr>
        <p:spPr>
          <a:xfrm>
            <a:off x="0" y="1340768"/>
            <a:ext cx="4860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Recomendo, pois é totalmente baseado no Scrum </a:t>
            </a:r>
            <a:r>
              <a:rPr lang="pt-BR" dirty="0" err="1"/>
              <a:t>Guide</a:t>
            </a:r>
            <a:r>
              <a:rPr lang="pt-BR" dirty="0"/>
              <a:t>.</a:t>
            </a:r>
          </a:p>
          <a:p>
            <a:r>
              <a:rPr lang="pt-BR" b="1" dirty="0"/>
              <a:t>A prova é em português</a:t>
            </a:r>
            <a:r>
              <a:rPr lang="pt-BR" dirty="0"/>
              <a:t>, tem nível médio e é mais barata, quando comparado com as outras.</a:t>
            </a:r>
          </a:p>
          <a:p>
            <a:endParaRPr lang="pt-BR" dirty="0"/>
          </a:p>
          <a:p>
            <a:r>
              <a:rPr lang="pt-BR" dirty="0"/>
              <a:t>Precisa acertar 26 (65%) de 40 questões.</a:t>
            </a:r>
          </a:p>
          <a:p>
            <a:endParaRPr lang="pt-BR" dirty="0"/>
          </a:p>
          <a:p>
            <a:r>
              <a:rPr lang="pt-BR" dirty="0"/>
              <a:t>O valor do teste, em dólares, é de US$ 155 para a opção de gravar o teste para pós auditoria, ou US$ 167 para a opção de teste monitorado ao vivo. </a:t>
            </a:r>
          </a:p>
          <a:p>
            <a:r>
              <a:rPr lang="pt-BR" dirty="0"/>
              <a:t>Depois de feito o pagamento você terá 10 dias para usar o seu voucher e realizar o teste.</a:t>
            </a:r>
          </a:p>
        </p:txBody>
      </p:sp>
      <p:grpSp>
        <p:nvGrpSpPr>
          <p:cNvPr id="14" name="Grupo 14">
            <a:extLst>
              <a:ext uri="{FF2B5EF4-FFF2-40B4-BE49-F238E27FC236}">
                <a16:creationId xmlns:a16="http://schemas.microsoft.com/office/drawing/2014/main" id="{E6A72ADC-62BD-480B-B3D6-53511C70A6ED}"/>
              </a:ext>
            </a:extLst>
          </p:cNvPr>
          <p:cNvGrpSpPr/>
          <p:nvPr/>
        </p:nvGrpSpPr>
        <p:grpSpPr>
          <a:xfrm>
            <a:off x="5796136" y="1484784"/>
            <a:ext cx="2901694" cy="4044330"/>
            <a:chOff x="5796136" y="1484784"/>
            <a:chExt cx="2901694" cy="404433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EE21C16-5113-446D-99F8-5254A18AF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6136" y="1484784"/>
              <a:ext cx="2901694" cy="4044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1B11EBC8-CD08-44F0-B54B-36FC5AB17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3573016"/>
              <a:ext cx="151216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43F65E0-3334-47C2-8463-1CAF29F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40152" y="3758344"/>
              <a:ext cx="792088" cy="336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1D6265-4756-49D4-82F9-99AC9FE80758}"/>
              </a:ext>
            </a:extLst>
          </p:cNvPr>
          <p:cNvSpPr txBox="1"/>
          <p:nvPr/>
        </p:nvSpPr>
        <p:spPr>
          <a:xfrm>
            <a:off x="0" y="0"/>
            <a:ext cx="6157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</a:t>
            </a:r>
            <a:r>
              <a:rPr lang="pt-BR" sz="2200" b="1" dirty="0" err="1"/>
              <a:t>Agile</a:t>
            </a:r>
            <a:r>
              <a:rPr lang="pt-BR" sz="2200" b="1" dirty="0"/>
              <a:t> Scrum  Foundation – ASF - EXIN</a:t>
            </a:r>
          </a:p>
        </p:txBody>
      </p:sp>
    </p:spTree>
    <p:extLst>
      <p:ext uri="{BB962C8B-B14F-4D97-AF65-F5344CB8AC3E}">
        <p14:creationId xmlns:p14="http://schemas.microsoft.com/office/powerpoint/2010/main" val="3039397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>
            <a:extLst>
              <a:ext uri="{FF2B5EF4-FFF2-40B4-BE49-F238E27FC236}">
                <a16:creationId xmlns:a16="http://schemas.microsoft.com/office/drawing/2014/main" id="{9688944C-A878-4173-9EC4-A09768BE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940765"/>
            <a:ext cx="1979712" cy="148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0B94745-C8FC-44BD-9289-FE01DEF4DBE4}"/>
              </a:ext>
            </a:extLst>
          </p:cNvPr>
          <p:cNvSpPr txBox="1"/>
          <p:nvPr/>
        </p:nvSpPr>
        <p:spPr>
          <a:xfrm>
            <a:off x="0" y="1340768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É a certificação mais reconhecida na Scrum.org</a:t>
            </a:r>
            <a:r>
              <a:rPr lang="pt-BR" dirty="0"/>
              <a:t> (mantenedora oficial do Guia do Scrum).</a:t>
            </a:r>
          </a:p>
          <a:p>
            <a:r>
              <a:rPr lang="pt-BR" b="1" dirty="0"/>
              <a:t>Considero a mais difícil</a:t>
            </a:r>
            <a:r>
              <a:rPr lang="pt-BR" dirty="0"/>
              <a:t>, pois além de ser somente em inglês o tempo médio para cada questão é menor, sendo 80 questões em 60 minutos, numa média de 45 segundos para cada questão.</a:t>
            </a:r>
          </a:p>
          <a:p>
            <a:r>
              <a:rPr lang="pt-BR" b="1" dirty="0"/>
              <a:t>Para ser aprovado é necessário acertar 85% das questões.</a:t>
            </a:r>
          </a:p>
          <a:p>
            <a:endParaRPr lang="pt-BR" dirty="0"/>
          </a:p>
          <a:p>
            <a:r>
              <a:rPr lang="pt-BR" u="sng" dirty="0"/>
              <a:t>Não há pré-requisitos para tirar a certificação PSM I, não sendo obrigatório fazer cursos ou ter outras certificações</a:t>
            </a:r>
            <a:r>
              <a:rPr lang="pt-BR" dirty="0"/>
              <a:t>, o único pré-requisito é ter o conhecimento necessário e pagar a taxa do teste de certificação.</a:t>
            </a:r>
          </a:p>
          <a:p>
            <a:endParaRPr lang="pt-BR" b="1" dirty="0"/>
          </a:p>
          <a:p>
            <a:r>
              <a:rPr lang="pt-BR" b="1" dirty="0"/>
              <a:t>O valor do teste é de 150 dólares.</a:t>
            </a:r>
          </a:p>
          <a:p>
            <a:endParaRPr lang="pt-BR" b="1" dirty="0"/>
          </a:p>
          <a:p>
            <a:r>
              <a:rPr lang="pt-BR" dirty="0"/>
              <a:t>No site </a:t>
            </a:r>
            <a:r>
              <a:rPr lang="pt-BR" dirty="0">
                <a:hlinkClick r:id="rId3"/>
              </a:rPr>
              <a:t>http://fabiocruz.com.br/certificacaoscrum/</a:t>
            </a:r>
            <a:r>
              <a:rPr lang="pt-BR" dirty="0"/>
              <a:t> você tem dicas de como se preparar para essa certificação.</a:t>
            </a:r>
          </a:p>
          <a:p>
            <a:endParaRPr lang="pt-BR" dirty="0"/>
          </a:p>
          <a:p>
            <a:r>
              <a:rPr lang="pt-BR" dirty="0"/>
              <a:t>Para mais detalhes e pagar para fazer a certificação o </a:t>
            </a:r>
            <a:r>
              <a:rPr lang="pt-BR" dirty="0" err="1"/>
              <a:t>lnk</a:t>
            </a:r>
            <a:r>
              <a:rPr lang="pt-BR" dirty="0"/>
              <a:t> é:</a:t>
            </a:r>
          </a:p>
          <a:p>
            <a:r>
              <a:rPr lang="pt-BR" dirty="0">
                <a:hlinkClick r:id="rId4"/>
              </a:rPr>
              <a:t>https://www.scrum.org/professional-scrum-master-i-certification?gclid=Cj0KCQiA8vSOBhCkARIsAGdp6RQBWeh7j8xvWs6aS1ErbljWpBc_g9h3xWdoTP8aQIBu9aIZiDWeTiwaAvqJEALw_wcB</a:t>
            </a:r>
            <a:endParaRPr lang="pt-BR" dirty="0"/>
          </a:p>
          <a:p>
            <a:endParaRPr lang="pt-BR" dirty="0"/>
          </a:p>
          <a:p>
            <a:pPr marL="342900" indent="-342900">
              <a:buAutoNum type="arabicPeriod"/>
            </a:pPr>
            <a:endParaRPr lang="pt-BR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9E3AC3DC-57B3-45E3-8469-361B4BD251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760AD6-E896-4B57-B729-964217A17DDF}"/>
              </a:ext>
            </a:extLst>
          </p:cNvPr>
          <p:cNvSpPr txBox="1"/>
          <p:nvPr/>
        </p:nvSpPr>
        <p:spPr>
          <a:xfrm>
            <a:off x="0" y="0"/>
            <a:ext cx="60429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Professional Scrum Master I – PSM I</a:t>
            </a:r>
          </a:p>
        </p:txBody>
      </p:sp>
    </p:spTree>
    <p:extLst>
      <p:ext uri="{BB962C8B-B14F-4D97-AF65-F5344CB8AC3E}">
        <p14:creationId xmlns:p14="http://schemas.microsoft.com/office/powerpoint/2010/main" val="2723899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9015E6-F68B-46DD-87ED-1DF1F6488BDE}"/>
              </a:ext>
            </a:extLst>
          </p:cNvPr>
          <p:cNvSpPr txBox="1"/>
          <p:nvPr/>
        </p:nvSpPr>
        <p:spPr>
          <a:xfrm>
            <a:off x="72008" y="1340768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Após conseguir uma ou mais certificações, inserir no </a:t>
            </a:r>
            <a:r>
              <a:rPr lang="pt-BR" dirty="0" err="1"/>
              <a:t>linkedIn</a:t>
            </a:r>
            <a:r>
              <a:rPr lang="pt-BR" dirty="0"/>
              <a:t>, conforme imagem ao lado.</a:t>
            </a:r>
          </a:p>
          <a:p>
            <a:pPr algn="just"/>
            <a:r>
              <a:rPr lang="pt-BR" dirty="0"/>
              <a:t> 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C50B80E-F804-4E6F-BF20-8D68ACF4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89112"/>
            <a:ext cx="4771771" cy="434414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9E5706B9-6436-4094-B141-8D21F1ACB0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8524F63-D104-4ABF-A19D-D4CE5816D713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8517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226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Evolução</a:t>
            </a:r>
            <a:endParaRPr lang="pt-BR" sz="2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A4ABD5-8354-97DE-0436-880158C2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3" y="1196752"/>
            <a:ext cx="8434614" cy="38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6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9015E6-F68B-46DD-87ED-1DF1F6488BDE}"/>
              </a:ext>
            </a:extLst>
          </p:cNvPr>
          <p:cNvSpPr txBox="1"/>
          <p:nvPr/>
        </p:nvSpPr>
        <p:spPr>
          <a:xfrm>
            <a:off x="72008" y="1340768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Após conseguir uma ou mais certificações, inserir no </a:t>
            </a:r>
            <a:r>
              <a:rPr lang="pt-BR" dirty="0" err="1"/>
              <a:t>linkedIn</a:t>
            </a:r>
            <a:r>
              <a:rPr lang="pt-BR" dirty="0"/>
              <a:t>, conforme imagem ao lado.</a:t>
            </a:r>
          </a:p>
          <a:p>
            <a:pPr algn="just"/>
            <a:r>
              <a:rPr lang="pt-BR" dirty="0"/>
              <a:t> 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C50B80E-F804-4E6F-BF20-8D68ACF4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89112"/>
            <a:ext cx="4771771" cy="434414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0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29CF7F-52C8-46A6-93F2-98B96BDE65A3}"/>
              </a:ext>
            </a:extLst>
          </p:cNvPr>
          <p:cNvSpPr txBox="1"/>
          <p:nvPr/>
        </p:nvSpPr>
        <p:spPr>
          <a:xfrm>
            <a:off x="0" y="198884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Colocar no currículo que participou de um treinamento de Scrum na FIAP em 2022;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Inserir as </a:t>
            </a:r>
            <a:r>
              <a:rPr lang="pt-BR" sz="2000" b="1" dirty="0"/>
              <a:t>certificações</a:t>
            </a:r>
            <a:r>
              <a:rPr lang="pt-BR" sz="2000" dirty="0"/>
              <a:t> que conseguir;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Colocar que tem conhecimentos no framework Scrum.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E1DF3-0E99-45F7-98B4-536F51504802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23626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20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Oportunidades de emprego em ágil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FF86958-C4DD-42F4-9D18-BA1B2042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796" y="1340768"/>
            <a:ext cx="2041940" cy="340729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F326EA8-8BE7-4186-AAE0-F8ABA3CE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12776"/>
            <a:ext cx="2016223" cy="339299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6E189BED-73EA-451D-8A38-794A8271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1412776"/>
            <a:ext cx="2038065" cy="338437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15E6719-668B-4E1C-B3E4-5535CF90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1412776"/>
            <a:ext cx="2051720" cy="34345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6" name="Conector de seta reta 14">
            <a:extLst>
              <a:ext uri="{FF2B5EF4-FFF2-40B4-BE49-F238E27FC236}">
                <a16:creationId xmlns:a16="http://schemas.microsoft.com/office/drawing/2014/main" id="{B8C6C65E-C0A9-4A30-A6C0-E78EAC107E50}"/>
              </a:ext>
            </a:extLst>
          </p:cNvPr>
          <p:cNvCxnSpPr/>
          <p:nvPr/>
        </p:nvCxnSpPr>
        <p:spPr>
          <a:xfrm flipH="1" flipV="1">
            <a:off x="971600" y="3212976"/>
            <a:ext cx="504056" cy="2016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C569F43-8C4D-43BC-8DA5-11541B8D514E}"/>
              </a:ext>
            </a:extLst>
          </p:cNvPr>
          <p:cNvCxnSpPr/>
          <p:nvPr/>
        </p:nvCxnSpPr>
        <p:spPr>
          <a:xfrm flipH="1" flipV="1">
            <a:off x="3923928" y="4437112"/>
            <a:ext cx="1440160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9">
            <a:extLst>
              <a:ext uri="{FF2B5EF4-FFF2-40B4-BE49-F238E27FC236}">
                <a16:creationId xmlns:a16="http://schemas.microsoft.com/office/drawing/2014/main" id="{ACE624C5-C345-48AE-A98E-550503928235}"/>
              </a:ext>
            </a:extLst>
          </p:cNvPr>
          <p:cNvCxnSpPr/>
          <p:nvPr/>
        </p:nvCxnSpPr>
        <p:spPr>
          <a:xfrm flipH="1" flipV="1">
            <a:off x="5796136" y="3645024"/>
            <a:ext cx="936104" cy="16561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22">
            <a:extLst>
              <a:ext uri="{FF2B5EF4-FFF2-40B4-BE49-F238E27FC236}">
                <a16:creationId xmlns:a16="http://schemas.microsoft.com/office/drawing/2014/main" id="{602D0C0B-CAD9-46C9-AD35-03313CBE4CFB}"/>
              </a:ext>
            </a:extLst>
          </p:cNvPr>
          <p:cNvCxnSpPr/>
          <p:nvPr/>
        </p:nvCxnSpPr>
        <p:spPr>
          <a:xfrm flipH="1" flipV="1">
            <a:off x="7452320" y="2852936"/>
            <a:ext cx="1080120" cy="28083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EEE5DFE-6EC7-4C21-A6AE-FB1B196BE460}"/>
              </a:ext>
            </a:extLst>
          </p:cNvPr>
          <p:cNvCxnSpPr/>
          <p:nvPr/>
        </p:nvCxnSpPr>
        <p:spPr>
          <a:xfrm>
            <a:off x="2483768" y="443711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BB84026-2684-473F-BDDC-84895390AE6C}"/>
              </a:ext>
            </a:extLst>
          </p:cNvPr>
          <p:cNvCxnSpPr/>
          <p:nvPr/>
        </p:nvCxnSpPr>
        <p:spPr>
          <a:xfrm>
            <a:off x="179512" y="299695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75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28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em ágil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BF7DE749-B167-4893-83CB-18587F13C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3051" b="25246"/>
          <a:stretch/>
        </p:blipFill>
        <p:spPr bwMode="auto">
          <a:xfrm>
            <a:off x="160993" y="1299046"/>
            <a:ext cx="8793684" cy="436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0225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1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Scrum Master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4A1F03-BEB1-4952-8FBB-1369164BB57E}"/>
              </a:ext>
            </a:extLst>
          </p:cNvPr>
          <p:cNvSpPr txBox="1"/>
          <p:nvPr/>
        </p:nvSpPr>
        <p:spPr>
          <a:xfrm>
            <a:off x="0" y="1340768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i="1" u="sng" dirty="0"/>
              <a:t>É o papel dentro do framework Scrum que no momento tem mais vagas no mercado de trabalho.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i="1" dirty="0"/>
              <a:t>Scrum Master</a:t>
            </a:r>
            <a:r>
              <a:rPr lang="pt-BR" dirty="0"/>
              <a:t> é o papel que está em </a:t>
            </a:r>
            <a:r>
              <a:rPr lang="pt-BR" i="1" dirty="0"/>
              <a:t>segundo lugar no ranking de líderes de transformações</a:t>
            </a:r>
            <a:r>
              <a:rPr lang="pt-BR" dirty="0"/>
              <a:t>, ficando atrás apenas da alta gestão das empresas, segundo a pesquisa do “</a:t>
            </a:r>
            <a:r>
              <a:rPr lang="pt-BR" dirty="0" err="1">
                <a:hlinkClick r:id="rId3"/>
              </a:rPr>
              <a:t>State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of</a:t>
            </a:r>
            <a:r>
              <a:rPr lang="pt-BR" dirty="0">
                <a:hlinkClick r:id="rId3"/>
              </a:rPr>
              <a:t> Scrum de 2017-2018</a:t>
            </a:r>
            <a:r>
              <a:rPr lang="pt-BR" dirty="0"/>
              <a:t>”, nessa pesquisa, milhares de empresas foram entrevistadas, o retorno foi que 94% </a:t>
            </a:r>
          </a:p>
          <a:p>
            <a:r>
              <a:rPr lang="pt-BR" dirty="0"/>
              <a:t>das empresas estão utilizando metodologia ágil, sendo que na maioria, mesmo sendo outro tipo de metodologia ágil, informam a referência do Scrum.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84EE5B1-6F82-4B42-A864-ED1C93DBCDB8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SCRUM Master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047078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6A8AFE0-A618-48DA-A685-C1BFFD4533C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SCRUM Master</a:t>
            </a:r>
            <a:endParaRPr lang="pt-BR" sz="36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8F9EFD8-2D28-4F1C-B3ED-4FFBF99E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36" y="1700808"/>
            <a:ext cx="9132864" cy="39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7FF1FD-7D0D-46F9-8EEE-E50D6B4553D4}"/>
              </a:ext>
            </a:extLst>
          </p:cNvPr>
          <p:cNvSpPr txBox="1"/>
          <p:nvPr/>
        </p:nvSpPr>
        <p:spPr>
          <a:xfrm>
            <a:off x="0" y="0"/>
            <a:ext cx="301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Scrum Master</a:t>
            </a:r>
          </a:p>
        </p:txBody>
      </p:sp>
    </p:spTree>
    <p:extLst>
      <p:ext uri="{BB962C8B-B14F-4D97-AF65-F5344CB8AC3E}">
        <p14:creationId xmlns:p14="http://schemas.microsoft.com/office/powerpoint/2010/main" val="2139057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64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</a:t>
            </a:r>
            <a:r>
              <a:rPr lang="pt-BR" sz="2200" b="1" dirty="0" err="1"/>
              <a:t>Product</a:t>
            </a:r>
            <a:r>
              <a:rPr lang="pt-BR" sz="2200" b="1" dirty="0"/>
              <a:t> </a:t>
            </a:r>
            <a:r>
              <a:rPr lang="pt-BR" sz="2200" b="1" dirty="0" err="1"/>
              <a:t>Owner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Product Owner (PO)</a:t>
            </a:r>
            <a:endParaRPr lang="pt-BR" sz="3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E7347F-AA76-49EB-B35B-AAB10E7A83E0}"/>
              </a:ext>
            </a:extLst>
          </p:cNvPr>
          <p:cNvSpPr txBox="1"/>
          <p:nvPr/>
        </p:nvSpPr>
        <p:spPr>
          <a:xfrm>
            <a:off x="0" y="1340768"/>
            <a:ext cx="9144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</a:t>
            </a:r>
            <a:r>
              <a:rPr lang="pt-BR" sz="1400" b="1" dirty="0"/>
              <a:t>era </a:t>
            </a:r>
            <a:r>
              <a:rPr lang="pt-BR" sz="1400" dirty="0"/>
              <a:t>uma das funções abaixo:</a:t>
            </a:r>
          </a:p>
          <a:p>
            <a:endParaRPr lang="pt-BR" sz="1400" dirty="0"/>
          </a:p>
          <a:p>
            <a:r>
              <a:rPr lang="pt-BR" sz="1400" dirty="0"/>
              <a:t>	- Analista de negócios;</a:t>
            </a:r>
          </a:p>
          <a:p>
            <a:r>
              <a:rPr lang="pt-BR" sz="1400" dirty="0"/>
              <a:t>	- Analista de sistemas;</a:t>
            </a:r>
          </a:p>
          <a:p>
            <a:r>
              <a:rPr lang="pt-BR" sz="1400" dirty="0"/>
              <a:t>	- Analista de requisitos.</a:t>
            </a:r>
          </a:p>
          <a:p>
            <a:endParaRPr lang="pt-BR" sz="1400" dirty="0"/>
          </a:p>
          <a:p>
            <a:r>
              <a:rPr lang="pt-BR" sz="1400" dirty="0"/>
              <a:t>Quando por exemplo o colaborador tem uma das funções acima e faz um curso e certificação do</a:t>
            </a:r>
          </a:p>
          <a:p>
            <a:r>
              <a:rPr lang="pt-BR" sz="1400" dirty="0"/>
              <a:t>Framework Scrum, se transforma em um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.</a:t>
            </a:r>
          </a:p>
          <a:p>
            <a:endParaRPr lang="pt-BR" sz="1400" dirty="0"/>
          </a:p>
          <a:p>
            <a:r>
              <a:rPr lang="pt-BR" sz="1400" dirty="0"/>
              <a:t>Diferente de um Scrum Master 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precisa ter maturidade de nível de visão de </a:t>
            </a:r>
          </a:p>
          <a:p>
            <a:r>
              <a:rPr lang="pt-BR" sz="1400" dirty="0"/>
              <a:t>negócios, pois é ele que representa o que é esperado do sistema e mostra o que é esperado em</a:t>
            </a:r>
          </a:p>
          <a:p>
            <a:r>
              <a:rPr lang="pt-BR" sz="1400" dirty="0"/>
              <a:t>cada estória.</a:t>
            </a:r>
          </a:p>
          <a:p>
            <a:endParaRPr lang="pt-BR" sz="1400" dirty="0"/>
          </a:p>
          <a:p>
            <a:r>
              <a:rPr lang="pt-BR" sz="1400" dirty="0"/>
              <a:t>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pode evoluir, chegando a gerente de produto.</a:t>
            </a:r>
          </a:p>
          <a:p>
            <a:endParaRPr lang="pt-BR" sz="1400" dirty="0"/>
          </a:p>
          <a:p>
            <a:r>
              <a:rPr lang="pt-BR" sz="1400" dirty="0"/>
              <a:t>Esses dois cargos podem existir no lado do negócio ou dentro da própria TI, dependendo da</a:t>
            </a:r>
          </a:p>
          <a:p>
            <a:r>
              <a:rPr lang="pt-BR" sz="1400" dirty="0"/>
              <a:t>de como está o organograma da empresa.</a:t>
            </a:r>
          </a:p>
        </p:txBody>
      </p:sp>
    </p:spTree>
    <p:extLst>
      <p:ext uri="{BB962C8B-B14F-4D97-AF65-F5344CB8AC3E}">
        <p14:creationId xmlns:p14="http://schemas.microsoft.com/office/powerpoint/2010/main" val="2556007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A1A2C44-56ED-444C-9A1A-3340D8BEEA9B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Utilização do Scrum no </a:t>
            </a:r>
            <a:r>
              <a:rPr lang="pt-BR" sz="3600" dirty="0" err="1"/>
              <a:t>Challenge</a:t>
            </a:r>
            <a:endParaRPr lang="pt-BR" sz="3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15CC17-5921-4815-9C3F-B9A522038753}"/>
              </a:ext>
            </a:extLst>
          </p:cNvPr>
          <p:cNvSpPr txBox="1"/>
          <p:nvPr/>
        </p:nvSpPr>
        <p:spPr>
          <a:xfrm>
            <a:off x="0" y="134076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>
              <a:buFontTx/>
              <a:buChar char="-"/>
            </a:pPr>
            <a:r>
              <a:rPr lang="pt-BR" dirty="0"/>
              <a:t> Visibilidade do </a:t>
            </a:r>
            <a:r>
              <a:rPr lang="pt-BR" dirty="0" err="1"/>
              <a:t>backlog</a:t>
            </a:r>
            <a:r>
              <a:rPr lang="pt-BR" dirty="0"/>
              <a:t> das tarefas, com os status e datas de início e término;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Não esperar para quando acabar o </a:t>
            </a:r>
            <a:r>
              <a:rPr lang="pt-BR" dirty="0" err="1"/>
              <a:t>challenge</a:t>
            </a:r>
            <a:r>
              <a:rPr lang="pt-BR" dirty="0"/>
              <a:t> que irá conseguir ver o produto final, mas sim ter um produto já funcionando e incrementando a cada Sprint;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Maior satisfação com o andamento do </a:t>
            </a:r>
            <a:r>
              <a:rPr lang="pt-BR" dirty="0" err="1"/>
              <a:t>challenge</a:t>
            </a:r>
            <a:r>
              <a:rPr lang="pt-BR" dirty="0"/>
              <a:t>, pois a cada Sprint visualiza o produto crescendo e funcionando;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Maior transparência e trabalho em equipe com o grupo;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</a:t>
            </a:r>
            <a:r>
              <a:rPr lang="pt-BR" i="1" dirty="0"/>
              <a:t>UTILIZAÇÃO DO FRAMEWORK SCRUM NA PRÁTICA, CONSEGUINDO AGREGAR MAIS EXPERIÊNCIA NO CURRÍCULO E ESTANDO MAIS PREPARADO PARAO MERCADO DE TRABALHO.</a:t>
            </a:r>
          </a:p>
          <a:p>
            <a:pPr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50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3C7C2FC-A2F1-439F-9652-4513B5F55CC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Quem é quem no Scrum no </a:t>
            </a:r>
            <a:r>
              <a:rPr lang="pt-BR" sz="3600" dirty="0" err="1"/>
              <a:t>challenge</a:t>
            </a:r>
            <a:endParaRPr lang="pt-BR" sz="3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57EEF0-3A66-485D-B663-DD41C64DE598}"/>
              </a:ext>
            </a:extLst>
          </p:cNvPr>
          <p:cNvSpPr txBox="1"/>
          <p:nvPr/>
        </p:nvSpPr>
        <p:spPr>
          <a:xfrm>
            <a:off x="0" y="1340768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Você:</a:t>
            </a:r>
            <a:r>
              <a:rPr lang="pt-BR" dirty="0"/>
              <a:t> Parte do time de desenvolvimento.</a:t>
            </a:r>
          </a:p>
          <a:p>
            <a:endParaRPr lang="pt-BR" b="1" dirty="0"/>
          </a:p>
          <a:p>
            <a:r>
              <a:rPr lang="pt-BR" b="1" dirty="0"/>
              <a:t>Time de desenvolvimento:</a:t>
            </a:r>
            <a:r>
              <a:rPr lang="pt-BR" dirty="0"/>
              <a:t> O seu grupo do </a:t>
            </a:r>
            <a:r>
              <a:rPr lang="pt-BR" dirty="0" err="1"/>
              <a:t>challenge</a:t>
            </a:r>
            <a:r>
              <a:rPr lang="pt-BR" dirty="0"/>
              <a:t> + você.</a:t>
            </a:r>
          </a:p>
          <a:p>
            <a:endParaRPr lang="pt-BR" b="1" dirty="0"/>
          </a:p>
          <a:p>
            <a:r>
              <a:rPr lang="pt-BR" b="1" dirty="0"/>
              <a:t>SCRUM Master:</a:t>
            </a:r>
            <a:r>
              <a:rPr lang="pt-BR" dirty="0"/>
              <a:t>  Seu Scrum Master, porém é produtivo que realizem a </a:t>
            </a:r>
            <a:r>
              <a:rPr lang="pt-BR" dirty="0" err="1"/>
              <a:t>daily</a:t>
            </a:r>
            <a:r>
              <a:rPr lang="pt-BR" dirty="0"/>
              <a:t>, dessa maneira terão que solicitar para um professor de cada dia, liberar no máximo 8 minutos da aula, sendo assim, convidem seu professor do dia, para ser o Scrum Master.</a:t>
            </a:r>
          </a:p>
          <a:p>
            <a:endParaRPr lang="pt-BR" b="1" dirty="0"/>
          </a:p>
          <a:p>
            <a:r>
              <a:rPr lang="pt-BR" b="1" dirty="0" err="1"/>
              <a:t>ProductOwner</a:t>
            </a:r>
            <a:r>
              <a:rPr lang="pt-BR" b="1" dirty="0"/>
              <a:t>:</a:t>
            </a:r>
            <a:r>
              <a:rPr lang="pt-BR" dirty="0"/>
              <a:t> O orientador da empresa/grupo de pessoas que geraram a demanda do desenvolvimento do </a:t>
            </a:r>
            <a:r>
              <a:rPr lang="pt-BR" dirty="0" err="1"/>
              <a:t>challenge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361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3C7C2FC-A2F1-439F-9652-4513B5F55CC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Cargo ágil master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57EEF0-3A66-485D-B663-DD41C64DE598}"/>
              </a:ext>
            </a:extLst>
          </p:cNvPr>
          <p:cNvSpPr txBox="1"/>
          <p:nvPr/>
        </p:nvSpPr>
        <p:spPr>
          <a:xfrm>
            <a:off x="0" y="134076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 papel que não atua não somente como um Scrum Master mas também com as demais tecnologias do mundo ágil.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57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Sociedade 5.0</a:t>
            </a:r>
            <a:endParaRPr lang="pt-BR"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2A2BCE-8D21-541E-F133-9B6F71FC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2" y="1824375"/>
            <a:ext cx="8191332" cy="36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00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6FCCCA-746F-41F0-A793-5044C5DFF3D3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Como começar a utilizar Scrum no </a:t>
            </a:r>
            <a:r>
              <a:rPr lang="pt-BR" sz="3600" dirty="0" err="1"/>
              <a:t>challenge</a:t>
            </a:r>
            <a:r>
              <a:rPr lang="pt-BR" sz="3600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1º</a:t>
            </a:r>
            <a:r>
              <a:rPr lang="pt-BR" dirty="0"/>
              <a:t> - Definir o tema;</a:t>
            </a:r>
          </a:p>
          <a:p>
            <a:r>
              <a:rPr lang="pt-BR" b="1" dirty="0"/>
              <a:t>2º</a:t>
            </a:r>
            <a:r>
              <a:rPr lang="pt-BR" dirty="0"/>
              <a:t> - Definir o papel de cada integrante do time;</a:t>
            </a:r>
          </a:p>
          <a:p>
            <a:r>
              <a:rPr lang="pt-BR" b="1" dirty="0"/>
              <a:t>3º</a:t>
            </a:r>
            <a:r>
              <a:rPr lang="pt-BR" dirty="0"/>
              <a:t> - Definir o </a:t>
            </a:r>
            <a:r>
              <a:rPr lang="pt-BR" dirty="0" err="1"/>
              <a:t>backlog</a:t>
            </a:r>
            <a:r>
              <a:rPr lang="pt-BR" dirty="0"/>
              <a:t> (</a:t>
            </a:r>
            <a:r>
              <a:rPr lang="pt-BR" dirty="0" err="1"/>
              <a:t>Sprint</a:t>
            </a:r>
            <a:r>
              <a:rPr lang="pt-BR" dirty="0"/>
              <a:t> </a:t>
            </a:r>
            <a:r>
              <a:rPr lang="pt-BR" dirty="0" err="1"/>
              <a:t>backlog</a:t>
            </a:r>
            <a:r>
              <a:rPr lang="pt-BR" dirty="0"/>
              <a:t>);</a:t>
            </a:r>
          </a:p>
          <a:p>
            <a:r>
              <a:rPr lang="pt-BR" b="1" dirty="0"/>
              <a:t>4º</a:t>
            </a:r>
            <a:r>
              <a:rPr lang="pt-BR" dirty="0"/>
              <a:t> - Criar os sprints em alinhamento com o Scrum master e validar com os professores que tem maior conhecimento no assunto (Sprint </a:t>
            </a:r>
            <a:r>
              <a:rPr lang="pt-BR" dirty="0" err="1"/>
              <a:t>planning</a:t>
            </a:r>
            <a:r>
              <a:rPr lang="pt-BR" dirty="0"/>
              <a:t>).</a:t>
            </a:r>
          </a:p>
          <a:p>
            <a:r>
              <a:rPr lang="pt-BR" b="1" dirty="0"/>
              <a:t>5º</a:t>
            </a:r>
            <a:r>
              <a:rPr lang="pt-BR" dirty="0"/>
              <a:t> - Alinhar com os professores para que ocorram as </a:t>
            </a:r>
            <a:r>
              <a:rPr lang="pt-BR" dirty="0" err="1"/>
              <a:t>dailys</a:t>
            </a:r>
            <a:r>
              <a:rPr lang="pt-BR" dirty="0"/>
              <a:t> do </a:t>
            </a:r>
            <a:r>
              <a:rPr lang="pt-BR" dirty="0" err="1"/>
              <a:t>Scrum</a:t>
            </a:r>
            <a:r>
              <a:rPr lang="pt-BR" dirty="0"/>
              <a:t>;</a:t>
            </a:r>
          </a:p>
          <a:p>
            <a:r>
              <a:rPr lang="pt-BR" b="1" dirty="0"/>
              <a:t>6º</a:t>
            </a:r>
            <a:r>
              <a:rPr lang="pt-BR" dirty="0"/>
              <a:t> - Se perceber que irá atrasar uma Sprint, marque uma Daily no final de semana.</a:t>
            </a:r>
          </a:p>
          <a:p>
            <a:r>
              <a:rPr lang="pt-BR" b="1" dirty="0"/>
              <a:t>7º</a:t>
            </a:r>
            <a:r>
              <a:rPr lang="pt-BR" dirty="0"/>
              <a:t> - Ao final de cada Sprint, reunir o grupo e o Scrum Master para realizar uma Sprint Review.</a:t>
            </a:r>
          </a:p>
          <a:p>
            <a:r>
              <a:rPr lang="pt-BR" b="1" dirty="0"/>
              <a:t>8º</a:t>
            </a:r>
            <a:r>
              <a:rPr lang="pt-BR" dirty="0"/>
              <a:t> - Apenas o seu grupo do </a:t>
            </a:r>
            <a:r>
              <a:rPr lang="pt-BR" dirty="0" err="1"/>
              <a:t>challenge</a:t>
            </a:r>
            <a:r>
              <a:rPr lang="pt-BR" dirty="0"/>
              <a:t> deve se reunir para fazer uma Sprint </a:t>
            </a:r>
            <a:r>
              <a:rPr lang="pt-BR" dirty="0" err="1"/>
              <a:t>retrospective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646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276872"/>
            <a:ext cx="6408711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sz="4600" b="1" dirty="0">
                <a:solidFill>
                  <a:srgbClr val="FFFF00"/>
                </a:solidFill>
              </a:rPr>
              <a:t>Ágil </a:t>
            </a:r>
            <a:r>
              <a:rPr lang="pt-BR" sz="4600" b="1" dirty="0" err="1">
                <a:solidFill>
                  <a:srgbClr val="FFFF00"/>
                </a:solidFill>
              </a:rPr>
              <a:t>Kanban</a:t>
            </a:r>
            <a:endParaRPr lang="pt-BR" altLang="pt-BR" sz="4600" b="1" dirty="0">
              <a:solidFill>
                <a:srgbClr val="FFFF00"/>
              </a:solidFill>
            </a:endParaRP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X</a:t>
            </a:r>
          </a:p>
        </p:txBody>
      </p:sp>
      <p:sp>
        <p:nvSpPr>
          <p:cNvPr id="8" name="CaixaDeTexto 1">
            <a:extLst>
              <a:ext uri="{FF2B5EF4-FFF2-40B4-BE49-F238E27FC236}">
                <a16:creationId xmlns:a16="http://schemas.microsoft.com/office/drawing/2014/main" id="{4BA23516-F553-4FF7-A27E-676AB9E3B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5" y="3996933"/>
            <a:ext cx="6408711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sz="4600" b="1" dirty="0">
                <a:solidFill>
                  <a:srgbClr val="FFFF00"/>
                </a:solidFill>
              </a:rPr>
              <a:t>Ágil Scrum</a:t>
            </a:r>
            <a:endParaRPr lang="pt-BR" altLang="pt-BR" sz="4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11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95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Ágil </a:t>
            </a:r>
            <a:r>
              <a:rPr lang="pt-BR" sz="2200" b="1" dirty="0" err="1"/>
              <a:t>Kanban</a:t>
            </a:r>
            <a:r>
              <a:rPr lang="pt-BR" sz="2200" b="1" dirty="0"/>
              <a:t> X Ágil Scrum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6FCCCA-746F-41F0-A793-5044C5DFF3D3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Como começar a utilizar Scrum no </a:t>
            </a:r>
            <a:r>
              <a:rPr lang="pt-BR" sz="3600" dirty="0" err="1"/>
              <a:t>challenge</a:t>
            </a:r>
            <a:r>
              <a:rPr lang="pt-BR" sz="3600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226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Scrum é para escopos mais fechados com backlog definido e sem uma operação.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tiver esses operação junto com o projeto é recomendado utilizar a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medologia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ágil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Esse escopo se encaixa mais no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trabalha com esteira de trabalho e não 	tem um time boxe para as reuniões.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Termo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ScrunBan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>
                <a:effectLst/>
              </a:rPr>
              <a:t>	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Junta o melhor dos dois, por exemplo as reuniões de planejamento.</a:t>
            </a:r>
            <a:endParaRPr lang="pt-BR" dirty="0"/>
          </a:p>
        </p:txBody>
      </p:sp>
      <p:pic>
        <p:nvPicPr>
          <p:cNvPr id="1026" name="Picture 2" descr="What is Scrumban? [The Scrumban Guide In 2022] | Ora Blog">
            <a:extLst>
              <a:ext uri="{FF2B5EF4-FFF2-40B4-BE49-F238E27FC236}">
                <a16:creationId xmlns:a16="http://schemas.microsoft.com/office/drawing/2014/main" id="{BE8FCE8D-7110-439F-8E10-0CF4DAEB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573016"/>
            <a:ext cx="4302037" cy="24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ile Scrumban in the Kampus merdeka learning system | Download Scientific  Diagram">
            <a:extLst>
              <a:ext uri="{FF2B5EF4-FFF2-40B4-BE49-F238E27FC236}">
                <a16:creationId xmlns:a16="http://schemas.microsoft.com/office/drawing/2014/main" id="{F24CB7C5-B2ED-4405-A550-B9C220E4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72" y="3570680"/>
            <a:ext cx="5045232" cy="25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65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XP - 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738664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200" b="1" dirty="0"/>
              <a:t>Extreme </a:t>
            </a:r>
            <a:r>
              <a:rPr lang="pt-BR" altLang="pt-BR" sz="4200" b="1" dirty="0" err="1"/>
              <a:t>Programming</a:t>
            </a:r>
            <a:endParaRPr lang="pt-BR" altLang="pt-BR" sz="4200" b="1" dirty="0"/>
          </a:p>
        </p:txBody>
      </p:sp>
    </p:spTree>
    <p:extLst>
      <p:ext uri="{BB962C8B-B14F-4D97-AF65-F5344CB8AC3E}">
        <p14:creationId xmlns:p14="http://schemas.microsoft.com/office/powerpoint/2010/main" val="2440616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381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XP – Extreme </a:t>
            </a:r>
            <a:r>
              <a:rPr lang="pt-BR" sz="2200" b="1" dirty="0" err="1"/>
              <a:t>Programming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176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a tradução, vai ao extremo do projeto.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Utiliza-se de programação pareada, por exemplo é aplicável para programadores experientes, porém para uma equipe mais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não é tão bem aplicável.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 Extreme leva muito para o lado pessoal e comunicação, tanto o Scrum como 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absorveu esse contexto.</a:t>
            </a:r>
          </a:p>
        </p:txBody>
      </p:sp>
    </p:spTree>
    <p:extLst>
      <p:ext uri="{BB962C8B-B14F-4D97-AF65-F5344CB8AC3E}">
        <p14:creationId xmlns:p14="http://schemas.microsoft.com/office/powerpoint/2010/main" val="3957703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Gestão com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Cultura </a:t>
            </a:r>
            <a:r>
              <a:rPr lang="pt-BR" altLang="pt-BR" sz="4600" b="1" dirty="0" err="1"/>
              <a:t>DevOps</a:t>
            </a:r>
            <a:endParaRPr lang="pt-BR" altLang="pt-BR" sz="4600" b="1" dirty="0"/>
          </a:p>
        </p:txBody>
      </p:sp>
    </p:spTree>
    <p:extLst>
      <p:ext uri="{BB962C8B-B14F-4D97-AF65-F5344CB8AC3E}">
        <p14:creationId xmlns:p14="http://schemas.microsoft.com/office/powerpoint/2010/main" val="1045361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089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Antes de entender, vamos analisar como está o mercado para esse 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672185-0CEE-44DF-A9FB-7A832953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09597"/>
            <a:ext cx="7283220" cy="42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72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395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O que é?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que é a cultura </a:t>
            </a:r>
            <a:r>
              <a:rPr lang="pt-BR" sz="2400" dirty="0" err="1"/>
              <a:t>DevOps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cultura </a:t>
            </a:r>
            <a:r>
              <a:rPr lang="pt-BR" dirty="0" err="1"/>
              <a:t>DevOps</a:t>
            </a:r>
            <a:r>
              <a:rPr lang="pt-BR" dirty="0"/>
              <a:t> foi criada através da necessidade de entregar soluções prontas para se utilizar para o negócio cada vez mais rápida e isso está vinculado a necessidade do framework Ágil como por exemplo Scrum.</a:t>
            </a:r>
          </a:p>
          <a:p>
            <a:pPr algn="just"/>
            <a:r>
              <a:rPr lang="pt-BR" dirty="0"/>
              <a:t>Em poucas palavras o </a:t>
            </a:r>
            <a:r>
              <a:rPr lang="pt-BR" dirty="0" err="1"/>
              <a:t>DevOps</a:t>
            </a:r>
            <a:r>
              <a:rPr lang="pt-BR" dirty="0"/>
              <a:t> é fazer com que as equipes trabalhem juntas para uma entrega rápida, sendo pela definição da palavra </a:t>
            </a:r>
            <a:r>
              <a:rPr lang="pt-BR" dirty="0" err="1"/>
              <a:t>DevOps</a:t>
            </a:r>
            <a:r>
              <a:rPr lang="pt-BR" dirty="0"/>
              <a:t> o time são os desenvolvedores e a equipe de Operação.</a:t>
            </a:r>
          </a:p>
        </p:txBody>
      </p:sp>
    </p:spTree>
    <p:extLst>
      <p:ext uri="{BB962C8B-B14F-4D97-AF65-F5344CB8AC3E}">
        <p14:creationId xmlns:p14="http://schemas.microsoft.com/office/powerpoint/2010/main" val="19401595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282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- Mas porquê a cultura </a:t>
            </a:r>
            <a:r>
              <a:rPr lang="pt-BR" sz="2200" b="1" dirty="0" err="1"/>
              <a:t>DevOps</a:t>
            </a:r>
            <a:r>
              <a:rPr lang="pt-BR" sz="2200" b="1" dirty="0"/>
              <a:t> entrega mais rápida?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Vamos criar um exemplo, temos uma equipe criando um e-commerce para a empresa, focando nos desenvolvedores, equipe de DBA e operação que configura a aplicação na nuvem ou nos servidores da empresa, imagina o quanto uma entrega de algo pronto para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é mais rápida se assim que a equipe de desenvolvimento acabar no dia X no dia X+1 a equipe de operação já configura a aplicação que foi desenvolvida e assim já estará disponível para utilização, OU SEJA, se por exemplo os desenvolvedores estiverem alocados na mesma equipe que os especialistas de </a:t>
            </a:r>
            <a:r>
              <a:rPr lang="pt-BR" dirty="0" err="1"/>
              <a:t>operations</a:t>
            </a:r>
            <a:r>
              <a:rPr lang="pt-BR" dirty="0"/>
              <a:t> de um projeto, irão conseguir trabalhar sincronizadamente e entregando mais rápido.</a:t>
            </a:r>
          </a:p>
        </p:txBody>
      </p:sp>
    </p:spTree>
    <p:extLst>
      <p:ext uri="{BB962C8B-B14F-4D97-AF65-F5344CB8AC3E}">
        <p14:creationId xmlns:p14="http://schemas.microsoft.com/office/powerpoint/2010/main" val="1127339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605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Time - </a:t>
            </a:r>
            <a:r>
              <a:rPr lang="pt-BR" sz="2200" b="1" dirty="0" err="1"/>
              <a:t>Dev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Dev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Pessoas:</a:t>
            </a:r>
            <a:r>
              <a:rPr lang="pt-BR" dirty="0"/>
              <a:t> Analistas de sistemas, requisitos, programadores, testadores, arquitetos e engenheiros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Responsáveis pelo por administrar os servidores</a:t>
            </a:r>
            <a:r>
              <a:rPr lang="pt-BR" dirty="0"/>
              <a:t>, operar os sistemas, serviços e infra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Disponibilidade para realização de </a:t>
            </a:r>
            <a:r>
              <a:rPr lang="pt-BR" dirty="0" err="1"/>
              <a:t>Rollback</a:t>
            </a:r>
            <a:r>
              <a:rPr lang="pt-BR" dirty="0"/>
              <a:t> e respeitar os SLA de por exemplo o serviço tem que ficar 99,9% do mês no ar.</a:t>
            </a:r>
          </a:p>
        </p:txBody>
      </p:sp>
    </p:spTree>
    <p:extLst>
      <p:ext uri="{BB962C8B-B14F-4D97-AF65-F5344CB8AC3E}">
        <p14:creationId xmlns:p14="http://schemas.microsoft.com/office/powerpoint/2010/main" val="123814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45921</TotalTime>
  <Words>6409</Words>
  <Application>Microsoft Office PowerPoint</Application>
  <PresentationFormat>On-screen Show (4:3)</PresentationFormat>
  <Paragraphs>733</Paragraphs>
  <Slides>111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Roboto Condensed Light</vt:lpstr>
      <vt:lpstr>Times New Roman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Paltrinieri, Karina</cp:lastModifiedBy>
  <cp:revision>366</cp:revision>
  <dcterms:created xsi:type="dcterms:W3CDTF">2018-08-18T04:32:45Z</dcterms:created>
  <dcterms:modified xsi:type="dcterms:W3CDTF">2022-10-03T11:23:36Z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</Properties>
</file>